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x="18288000" cy="10287000"/>
  <p:notesSz cx="6858000" cy="9144000"/>
  <p:embeddedFontLst>
    <p:embeddedFont>
      <p:font typeface="Open Sauce Light" charset="1" panose="00000400000000000000"/>
      <p:regular r:id="rId23"/>
    </p:embeddedFont>
    <p:embeddedFont>
      <p:font typeface="Open Sans Bold" charset="1" panose="020B0806030504020204"/>
      <p:regular r:id="rId24"/>
    </p:embeddedFont>
    <p:embeddedFont>
      <p:font typeface="Brittany" charset="1" panose="00000000000000000000"/>
      <p:regular r:id="rId25"/>
    </p:embeddedFont>
    <p:embeddedFont>
      <p:font typeface="Open Sauce Bold" charset="1" panose="00000800000000000000"/>
      <p:regular r:id="rId26"/>
    </p:embeddedFont>
    <p:embeddedFont>
      <p:font typeface="Open Sauce Heavy" charset="1" panose="00000A00000000000000"/>
      <p:regular r:id="rId27"/>
    </p:embeddedFont>
    <p:embeddedFont>
      <p:font typeface="Open Sauce" charset="1" panose="00000500000000000000"/>
      <p:regular r:id="rId28"/>
    </p:embeddedFont>
    <p:embeddedFont>
      <p:font typeface="Open Sans Light" charset="1" panose="020B0306030504020204"/>
      <p:regular r:id="rId29"/>
    </p:embeddedFont>
    <p:embeddedFont>
      <p:font typeface="Open Sans" charset="1" panose="020B0606030504020204"/>
      <p:regular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7.png" Type="http://schemas.openxmlformats.org/officeDocument/2006/relationships/image"/><Relationship Id="rId5" Target="../media/image28.png" Type="http://schemas.openxmlformats.org/officeDocument/2006/relationships/image"/><Relationship Id="rId6" Target="../media/image29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6.png" Type="http://schemas.openxmlformats.org/officeDocument/2006/relationships/image"/><Relationship Id="rId11" Target="../media/image37.png" Type="http://schemas.openxmlformats.org/officeDocument/2006/relationships/image"/><Relationship Id="rId12" Target="../media/image38.png" Type="http://schemas.openxmlformats.org/officeDocument/2006/relationships/image"/><Relationship Id="rId13" Target="../media/image39.png" Type="http://schemas.openxmlformats.org/officeDocument/2006/relationships/image"/><Relationship Id="rId14" Target="../media/image40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0.png" Type="http://schemas.openxmlformats.org/officeDocument/2006/relationships/image"/><Relationship Id="rId5" Target="../media/image31.png" Type="http://schemas.openxmlformats.org/officeDocument/2006/relationships/image"/><Relationship Id="rId6" Target="../media/image32.png" Type="http://schemas.openxmlformats.org/officeDocument/2006/relationships/image"/><Relationship Id="rId7" Target="../media/image33.png" Type="http://schemas.openxmlformats.org/officeDocument/2006/relationships/image"/><Relationship Id="rId8" Target="../media/image34.png" Type="http://schemas.openxmlformats.org/officeDocument/2006/relationships/image"/><Relationship Id="rId9" Target="../media/image35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1.pn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2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5.png" Type="http://schemas.openxmlformats.org/officeDocument/2006/relationships/image"/><Relationship Id="rId4" Target="../media/image4.png" Type="http://schemas.openxmlformats.org/officeDocument/2006/relationships/image"/><Relationship Id="rId5" Target="../media/image1.png" Type="http://schemas.openxmlformats.org/officeDocument/2006/relationships/image"/><Relationship Id="rId6" Target="../media/image2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7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image9.jpeg" Type="http://schemas.openxmlformats.org/officeDocument/2006/relationships/image"/><Relationship Id="rId4" Target="../media/image10.jpeg" Type="http://schemas.openxmlformats.org/officeDocument/2006/relationships/image"/><Relationship Id="rId5" Target="../media/image11.jpeg" Type="http://schemas.openxmlformats.org/officeDocument/2006/relationships/image"/><Relationship Id="rId6" Target="../media/image1.png" Type="http://schemas.openxmlformats.org/officeDocument/2006/relationships/image"/><Relationship Id="rId7" Target="../media/image2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jpeg" Type="http://schemas.openxmlformats.org/officeDocument/2006/relationships/image"/><Relationship Id="rId3" Target="../media/image4.pn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14.png" Type="http://schemas.openxmlformats.org/officeDocument/2006/relationships/image"/><Relationship Id="rId6" Target="../media/image15.png" Type="http://schemas.openxmlformats.org/officeDocument/2006/relationships/image"/><Relationship Id="rId7" Target="../media/image16.png" Type="http://schemas.openxmlformats.org/officeDocument/2006/relationships/image"/><Relationship Id="rId8" Target="../media/image17.png" Type="http://schemas.openxmlformats.org/officeDocument/2006/relationships/image"/><Relationship Id="rId9" Target="../media/image18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gif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20.png" Type="http://schemas.openxmlformats.org/officeDocument/2006/relationships/image"/><Relationship Id="rId6" Target="../media/image17.png" Type="http://schemas.openxmlformats.org/officeDocument/2006/relationships/image"/><Relationship Id="rId7" Target="../media/image16.png" Type="http://schemas.openxmlformats.org/officeDocument/2006/relationships/image"/><Relationship Id="rId8" Target="../media/image21.png" Type="http://schemas.openxmlformats.org/officeDocument/2006/relationships/image"/><Relationship Id="rId9" Target="../media/image22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gif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20.png" Type="http://schemas.openxmlformats.org/officeDocument/2006/relationships/image"/><Relationship Id="rId6" Target="../media/image14.png" Type="http://schemas.openxmlformats.org/officeDocument/2006/relationships/image"/><Relationship Id="rId7" Target="../media/image17.png" Type="http://schemas.openxmlformats.org/officeDocument/2006/relationships/image"/><Relationship Id="rId8" Target="../media/image23.png" Type="http://schemas.openxmlformats.org/officeDocument/2006/relationships/image"/><Relationship Id="rId9" Target="../media/image2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056518" y="5742339"/>
            <a:ext cx="191960" cy="191960"/>
          </a:xfrm>
          <a:custGeom>
            <a:avLst/>
            <a:gdLst/>
            <a:ahLst/>
            <a:cxnLst/>
            <a:rect r="r" b="b" t="t" l="l"/>
            <a:pathLst>
              <a:path h="191960" w="191960">
                <a:moveTo>
                  <a:pt x="0" y="0"/>
                </a:moveTo>
                <a:lnTo>
                  <a:pt x="191960" y="0"/>
                </a:lnTo>
                <a:lnTo>
                  <a:pt x="191960" y="191959"/>
                </a:lnTo>
                <a:lnTo>
                  <a:pt x="0" y="1919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514356" y="5742339"/>
            <a:ext cx="191960" cy="191960"/>
          </a:xfrm>
          <a:custGeom>
            <a:avLst/>
            <a:gdLst/>
            <a:ahLst/>
            <a:cxnLst/>
            <a:rect r="r" b="b" t="t" l="l"/>
            <a:pathLst>
              <a:path h="191960" w="191960">
                <a:moveTo>
                  <a:pt x="0" y="0"/>
                </a:moveTo>
                <a:lnTo>
                  <a:pt x="191960" y="0"/>
                </a:lnTo>
                <a:lnTo>
                  <a:pt x="191960" y="191959"/>
                </a:lnTo>
                <a:lnTo>
                  <a:pt x="0" y="1919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972194" y="5742339"/>
            <a:ext cx="191960" cy="191960"/>
          </a:xfrm>
          <a:custGeom>
            <a:avLst/>
            <a:gdLst/>
            <a:ahLst/>
            <a:cxnLst/>
            <a:rect r="r" b="b" t="t" l="l"/>
            <a:pathLst>
              <a:path h="191960" w="191960">
                <a:moveTo>
                  <a:pt x="0" y="0"/>
                </a:moveTo>
                <a:lnTo>
                  <a:pt x="191960" y="0"/>
                </a:lnTo>
                <a:lnTo>
                  <a:pt x="191960" y="191959"/>
                </a:lnTo>
                <a:lnTo>
                  <a:pt x="0" y="1919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816924" y="6279318"/>
            <a:ext cx="3567843" cy="6356958"/>
          </a:xfrm>
          <a:custGeom>
            <a:avLst/>
            <a:gdLst/>
            <a:ahLst/>
            <a:cxnLst/>
            <a:rect r="r" b="b" t="t" l="l"/>
            <a:pathLst>
              <a:path h="6356958" w="3567843">
                <a:moveTo>
                  <a:pt x="0" y="0"/>
                </a:moveTo>
                <a:lnTo>
                  <a:pt x="3567843" y="0"/>
                </a:lnTo>
                <a:lnTo>
                  <a:pt x="3567843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999687" y="193135"/>
            <a:ext cx="3202318" cy="6356958"/>
          </a:xfrm>
          <a:custGeom>
            <a:avLst/>
            <a:gdLst/>
            <a:ahLst/>
            <a:cxnLst/>
            <a:rect r="r" b="b" t="t" l="l"/>
            <a:pathLst>
              <a:path h="6356958" w="3202318">
                <a:moveTo>
                  <a:pt x="0" y="0"/>
                </a:moveTo>
                <a:lnTo>
                  <a:pt x="3202318" y="0"/>
                </a:lnTo>
                <a:lnTo>
                  <a:pt x="3202318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400059" y="5342997"/>
            <a:ext cx="3416865" cy="6356958"/>
          </a:xfrm>
          <a:custGeom>
            <a:avLst/>
            <a:gdLst/>
            <a:ahLst/>
            <a:cxnLst/>
            <a:rect r="r" b="b" t="t" l="l"/>
            <a:pathLst>
              <a:path h="6356958" w="3416865">
                <a:moveTo>
                  <a:pt x="0" y="0"/>
                </a:moveTo>
                <a:lnTo>
                  <a:pt x="3416865" y="0"/>
                </a:lnTo>
                <a:lnTo>
                  <a:pt x="3416865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400059" y="-1276910"/>
            <a:ext cx="3416865" cy="6356958"/>
          </a:xfrm>
          <a:custGeom>
            <a:avLst/>
            <a:gdLst/>
            <a:ahLst/>
            <a:cxnLst/>
            <a:rect r="r" b="b" t="t" l="l"/>
            <a:pathLst>
              <a:path h="6356958" w="3416865">
                <a:moveTo>
                  <a:pt x="0" y="0"/>
                </a:moveTo>
                <a:lnTo>
                  <a:pt x="3416865" y="0"/>
                </a:lnTo>
                <a:lnTo>
                  <a:pt x="3416865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056518" y="3627506"/>
            <a:ext cx="3510930" cy="622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39"/>
              </a:lnSpc>
              <a:spcBef>
                <a:spcPct val="0"/>
              </a:spcBef>
            </a:pPr>
            <a:r>
              <a:rPr lang="en-US" sz="3599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Aplicación móvil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056518" y="6338917"/>
            <a:ext cx="4077444" cy="7537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80"/>
              </a:lnSpc>
            </a:pPr>
            <a:r>
              <a:rPr lang="en-US" sz="2200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Comparte tu estacionamiento, </a:t>
            </a:r>
          </a:p>
          <a:p>
            <a:pPr algn="l">
              <a:lnSpc>
                <a:spcPts val="3080"/>
              </a:lnSpc>
              <a:spcBef>
                <a:spcPct val="0"/>
              </a:spcBef>
            </a:pPr>
            <a:r>
              <a:rPr lang="en-US" sz="2200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fácil y seguro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056518" y="3956436"/>
            <a:ext cx="5610299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880"/>
              </a:lnSpc>
            </a:pPr>
            <a:r>
              <a:rPr lang="en-US" sz="920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ParkChile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698489" y="2962660"/>
            <a:ext cx="2034704" cy="9366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99"/>
              </a:lnSpc>
              <a:spcBef>
                <a:spcPct val="0"/>
              </a:spcBef>
            </a:pPr>
            <a:r>
              <a:rPr lang="en-US" sz="5499">
                <a:solidFill>
                  <a:srgbClr val="5CE1E6"/>
                </a:solidFill>
                <a:latin typeface="Brittany"/>
                <a:ea typeface="Brittany"/>
                <a:cs typeface="Brittany"/>
                <a:sym typeface="Brittany"/>
              </a:rPr>
              <a:t>Nueva 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292440" y="2650115"/>
            <a:ext cx="13349868" cy="6608185"/>
          </a:xfrm>
          <a:custGeom>
            <a:avLst/>
            <a:gdLst/>
            <a:ahLst/>
            <a:cxnLst/>
            <a:rect r="r" b="b" t="t" l="l"/>
            <a:pathLst>
              <a:path h="6608185" w="13349868">
                <a:moveTo>
                  <a:pt x="0" y="0"/>
                </a:moveTo>
                <a:lnTo>
                  <a:pt x="13349868" y="0"/>
                </a:lnTo>
                <a:lnTo>
                  <a:pt x="13349868" y="6608185"/>
                </a:lnTo>
                <a:lnTo>
                  <a:pt x="0" y="66081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292440" y="904875"/>
            <a:ext cx="5388099" cy="11277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Arquitectura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2292440" y="2032623"/>
            <a:ext cx="1107636" cy="191960"/>
            <a:chOff x="0" y="0"/>
            <a:chExt cx="1476848" cy="25594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55946" cy="255946"/>
            </a:xfrm>
            <a:custGeom>
              <a:avLst/>
              <a:gdLst/>
              <a:ahLst/>
              <a:cxnLst/>
              <a:rect r="r" b="b" t="t" l="l"/>
              <a:pathLst>
                <a:path h="255946" w="255946">
                  <a:moveTo>
                    <a:pt x="0" y="0"/>
                  </a:moveTo>
                  <a:lnTo>
                    <a:pt x="255946" y="0"/>
                  </a:lnTo>
                  <a:lnTo>
                    <a:pt x="255946" y="255946"/>
                  </a:lnTo>
                  <a:lnTo>
                    <a:pt x="0" y="2559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610451" y="0"/>
              <a:ext cx="255946" cy="255946"/>
            </a:xfrm>
            <a:custGeom>
              <a:avLst/>
              <a:gdLst/>
              <a:ahLst/>
              <a:cxnLst/>
              <a:rect r="r" b="b" t="t" l="l"/>
              <a:pathLst>
                <a:path h="255946" w="255946">
                  <a:moveTo>
                    <a:pt x="0" y="0"/>
                  </a:moveTo>
                  <a:lnTo>
                    <a:pt x="255946" y="0"/>
                  </a:lnTo>
                  <a:lnTo>
                    <a:pt x="255946" y="255946"/>
                  </a:lnTo>
                  <a:lnTo>
                    <a:pt x="0" y="2559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220902" y="0"/>
              <a:ext cx="255946" cy="255946"/>
            </a:xfrm>
            <a:custGeom>
              <a:avLst/>
              <a:gdLst/>
              <a:ahLst/>
              <a:cxnLst/>
              <a:rect r="r" b="b" t="t" l="l"/>
              <a:pathLst>
                <a:path h="255946" w="255946">
                  <a:moveTo>
                    <a:pt x="0" y="0"/>
                  </a:moveTo>
                  <a:lnTo>
                    <a:pt x="255946" y="0"/>
                  </a:lnTo>
                  <a:lnTo>
                    <a:pt x="255946" y="255946"/>
                  </a:lnTo>
                  <a:lnTo>
                    <a:pt x="0" y="2559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1699409"/>
            <a:ext cx="14736075" cy="7853872"/>
          </a:xfrm>
          <a:custGeom>
            <a:avLst/>
            <a:gdLst/>
            <a:ahLst/>
            <a:cxnLst/>
            <a:rect r="r" b="b" t="t" l="l"/>
            <a:pathLst>
              <a:path h="7853872" w="14736075">
                <a:moveTo>
                  <a:pt x="0" y="0"/>
                </a:moveTo>
                <a:lnTo>
                  <a:pt x="14736075" y="0"/>
                </a:lnTo>
                <a:lnTo>
                  <a:pt x="14736075" y="7853872"/>
                </a:lnTo>
                <a:lnTo>
                  <a:pt x="0" y="78538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4806" r="0" b="-10434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807849" y="3482219"/>
            <a:ext cx="2876922" cy="622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39"/>
              </a:lnSpc>
              <a:spcBef>
                <a:spcPct val="0"/>
              </a:spcBef>
            </a:pPr>
            <a:r>
              <a:rPr lang="en-US" sz="3599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Marco Scrum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807849" y="4287308"/>
            <a:ext cx="5642468" cy="20215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360"/>
              </a:lnSpc>
            </a:pPr>
            <a:r>
              <a:rPr lang="en-US" sz="1685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SCRUM es un enfoque ágil que permite a los equipos desarrollar productos de manera iterativa, promoviendo la colaboración, la comunicación constante y la adaptabilidad a los cambios. Su objetivo es maximizar la entrega de valor de manera eficiente y efectiva.</a:t>
            </a:r>
          </a:p>
          <a:p>
            <a:pPr algn="l">
              <a:lnSpc>
                <a:spcPts val="4472"/>
              </a:lnSpc>
              <a:spcBef>
                <a:spcPct val="0"/>
              </a:spcBef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904875"/>
            <a:ext cx="7009730" cy="11277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Metodología Ágil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028700" y="2145176"/>
            <a:ext cx="1107636" cy="191960"/>
            <a:chOff x="0" y="0"/>
            <a:chExt cx="1476848" cy="25594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55946" cy="255946"/>
            </a:xfrm>
            <a:custGeom>
              <a:avLst/>
              <a:gdLst/>
              <a:ahLst/>
              <a:cxnLst/>
              <a:rect r="r" b="b" t="t" l="l"/>
              <a:pathLst>
                <a:path h="255946" w="255946">
                  <a:moveTo>
                    <a:pt x="0" y="0"/>
                  </a:moveTo>
                  <a:lnTo>
                    <a:pt x="255946" y="0"/>
                  </a:lnTo>
                  <a:lnTo>
                    <a:pt x="255946" y="255946"/>
                  </a:lnTo>
                  <a:lnTo>
                    <a:pt x="0" y="2559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610451" y="0"/>
              <a:ext cx="255946" cy="255946"/>
            </a:xfrm>
            <a:custGeom>
              <a:avLst/>
              <a:gdLst/>
              <a:ahLst/>
              <a:cxnLst/>
              <a:rect r="r" b="b" t="t" l="l"/>
              <a:pathLst>
                <a:path h="255946" w="255946">
                  <a:moveTo>
                    <a:pt x="0" y="0"/>
                  </a:moveTo>
                  <a:lnTo>
                    <a:pt x="255946" y="0"/>
                  </a:lnTo>
                  <a:lnTo>
                    <a:pt x="255946" y="255946"/>
                  </a:lnTo>
                  <a:lnTo>
                    <a:pt x="0" y="2559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1220902" y="0"/>
              <a:ext cx="255946" cy="255946"/>
            </a:xfrm>
            <a:custGeom>
              <a:avLst/>
              <a:gdLst/>
              <a:ahLst/>
              <a:cxnLst/>
              <a:rect r="r" b="b" t="t" l="l"/>
              <a:pathLst>
                <a:path h="255946" w="255946">
                  <a:moveTo>
                    <a:pt x="0" y="0"/>
                  </a:moveTo>
                  <a:lnTo>
                    <a:pt x="255946" y="0"/>
                  </a:lnTo>
                  <a:lnTo>
                    <a:pt x="255946" y="255946"/>
                  </a:lnTo>
                  <a:lnTo>
                    <a:pt x="0" y="2559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36364" y="2175268"/>
            <a:ext cx="1107636" cy="191960"/>
            <a:chOff x="0" y="0"/>
            <a:chExt cx="1476848" cy="25594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55946" cy="255946"/>
            </a:xfrm>
            <a:custGeom>
              <a:avLst/>
              <a:gdLst/>
              <a:ahLst/>
              <a:cxnLst/>
              <a:rect r="r" b="b" t="t" l="l"/>
              <a:pathLst>
                <a:path h="255946" w="255946">
                  <a:moveTo>
                    <a:pt x="0" y="0"/>
                  </a:moveTo>
                  <a:lnTo>
                    <a:pt x="255946" y="0"/>
                  </a:lnTo>
                  <a:lnTo>
                    <a:pt x="255946" y="255946"/>
                  </a:lnTo>
                  <a:lnTo>
                    <a:pt x="0" y="2559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610451" y="0"/>
              <a:ext cx="255946" cy="255946"/>
            </a:xfrm>
            <a:custGeom>
              <a:avLst/>
              <a:gdLst/>
              <a:ahLst/>
              <a:cxnLst/>
              <a:rect r="r" b="b" t="t" l="l"/>
              <a:pathLst>
                <a:path h="255946" w="255946">
                  <a:moveTo>
                    <a:pt x="0" y="0"/>
                  </a:moveTo>
                  <a:lnTo>
                    <a:pt x="255946" y="0"/>
                  </a:lnTo>
                  <a:lnTo>
                    <a:pt x="255946" y="255946"/>
                  </a:lnTo>
                  <a:lnTo>
                    <a:pt x="0" y="2559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220902" y="0"/>
              <a:ext cx="255946" cy="255946"/>
            </a:xfrm>
            <a:custGeom>
              <a:avLst/>
              <a:gdLst/>
              <a:ahLst/>
              <a:cxnLst/>
              <a:rect r="r" b="b" t="t" l="l"/>
              <a:pathLst>
                <a:path h="255946" w="255946">
                  <a:moveTo>
                    <a:pt x="0" y="0"/>
                  </a:moveTo>
                  <a:lnTo>
                    <a:pt x="255946" y="0"/>
                  </a:lnTo>
                  <a:lnTo>
                    <a:pt x="255946" y="255946"/>
                  </a:lnTo>
                  <a:lnTo>
                    <a:pt x="0" y="2559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12635738" y="3193008"/>
            <a:ext cx="3834988" cy="2636324"/>
            <a:chOff x="0" y="0"/>
            <a:chExt cx="1010038" cy="69434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010038" cy="694341"/>
            </a:xfrm>
            <a:custGeom>
              <a:avLst/>
              <a:gdLst/>
              <a:ahLst/>
              <a:cxnLst/>
              <a:rect r="r" b="b" t="t" l="l"/>
              <a:pathLst>
                <a:path h="694341" w="1010038">
                  <a:moveTo>
                    <a:pt x="74694" y="0"/>
                  </a:moveTo>
                  <a:lnTo>
                    <a:pt x="935344" y="0"/>
                  </a:lnTo>
                  <a:cubicBezTo>
                    <a:pt x="955154" y="0"/>
                    <a:pt x="974153" y="7870"/>
                    <a:pt x="988161" y="21877"/>
                  </a:cubicBezTo>
                  <a:cubicBezTo>
                    <a:pt x="1002168" y="35885"/>
                    <a:pt x="1010038" y="54884"/>
                    <a:pt x="1010038" y="74694"/>
                  </a:cubicBezTo>
                  <a:lnTo>
                    <a:pt x="1010038" y="619646"/>
                  </a:lnTo>
                  <a:cubicBezTo>
                    <a:pt x="1010038" y="660899"/>
                    <a:pt x="976596" y="694341"/>
                    <a:pt x="935344" y="694341"/>
                  </a:cubicBezTo>
                  <a:lnTo>
                    <a:pt x="74694" y="694341"/>
                  </a:lnTo>
                  <a:cubicBezTo>
                    <a:pt x="33442" y="694341"/>
                    <a:pt x="0" y="660899"/>
                    <a:pt x="0" y="619646"/>
                  </a:cubicBezTo>
                  <a:lnTo>
                    <a:pt x="0" y="74694"/>
                  </a:lnTo>
                  <a:cubicBezTo>
                    <a:pt x="0" y="33442"/>
                    <a:pt x="33442" y="0"/>
                    <a:pt x="74694" y="0"/>
                  </a:cubicBezTo>
                  <a:close/>
                </a:path>
              </a:pathLst>
            </a:custGeom>
            <a:solidFill>
              <a:srgbClr val="5CE1E6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28575"/>
              <a:ext cx="1010038" cy="7229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8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7005785" y="3193008"/>
            <a:ext cx="3834988" cy="2582399"/>
            <a:chOff x="0" y="0"/>
            <a:chExt cx="1010038" cy="68013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010038" cy="680138"/>
            </a:xfrm>
            <a:custGeom>
              <a:avLst/>
              <a:gdLst/>
              <a:ahLst/>
              <a:cxnLst/>
              <a:rect r="r" b="b" t="t" l="l"/>
              <a:pathLst>
                <a:path h="680138" w="1010038">
                  <a:moveTo>
                    <a:pt x="74694" y="0"/>
                  </a:moveTo>
                  <a:lnTo>
                    <a:pt x="935344" y="0"/>
                  </a:lnTo>
                  <a:cubicBezTo>
                    <a:pt x="955154" y="0"/>
                    <a:pt x="974153" y="7870"/>
                    <a:pt x="988161" y="21877"/>
                  </a:cubicBezTo>
                  <a:cubicBezTo>
                    <a:pt x="1002168" y="35885"/>
                    <a:pt x="1010038" y="54884"/>
                    <a:pt x="1010038" y="74694"/>
                  </a:cubicBezTo>
                  <a:lnTo>
                    <a:pt x="1010038" y="605444"/>
                  </a:lnTo>
                  <a:cubicBezTo>
                    <a:pt x="1010038" y="646696"/>
                    <a:pt x="976596" y="680138"/>
                    <a:pt x="935344" y="680138"/>
                  </a:cubicBezTo>
                  <a:lnTo>
                    <a:pt x="74694" y="680138"/>
                  </a:lnTo>
                  <a:cubicBezTo>
                    <a:pt x="33442" y="680138"/>
                    <a:pt x="0" y="646696"/>
                    <a:pt x="0" y="605444"/>
                  </a:cubicBezTo>
                  <a:lnTo>
                    <a:pt x="0" y="74694"/>
                  </a:lnTo>
                  <a:cubicBezTo>
                    <a:pt x="0" y="33442"/>
                    <a:pt x="33442" y="0"/>
                    <a:pt x="74694" y="0"/>
                  </a:cubicBezTo>
                  <a:close/>
                </a:path>
              </a:pathLst>
            </a:custGeom>
            <a:solidFill>
              <a:srgbClr val="5CE1E6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28575"/>
              <a:ext cx="1010038" cy="7087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80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380097" y="3193008"/>
            <a:ext cx="3834988" cy="2582399"/>
            <a:chOff x="0" y="0"/>
            <a:chExt cx="1010038" cy="680138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010038" cy="680138"/>
            </a:xfrm>
            <a:custGeom>
              <a:avLst/>
              <a:gdLst/>
              <a:ahLst/>
              <a:cxnLst/>
              <a:rect r="r" b="b" t="t" l="l"/>
              <a:pathLst>
                <a:path h="680138" w="1010038">
                  <a:moveTo>
                    <a:pt x="74694" y="0"/>
                  </a:moveTo>
                  <a:lnTo>
                    <a:pt x="935344" y="0"/>
                  </a:lnTo>
                  <a:cubicBezTo>
                    <a:pt x="955154" y="0"/>
                    <a:pt x="974153" y="7870"/>
                    <a:pt x="988161" y="21877"/>
                  </a:cubicBezTo>
                  <a:cubicBezTo>
                    <a:pt x="1002168" y="35885"/>
                    <a:pt x="1010038" y="54884"/>
                    <a:pt x="1010038" y="74694"/>
                  </a:cubicBezTo>
                  <a:lnTo>
                    <a:pt x="1010038" y="605444"/>
                  </a:lnTo>
                  <a:cubicBezTo>
                    <a:pt x="1010038" y="646696"/>
                    <a:pt x="976596" y="680138"/>
                    <a:pt x="935344" y="680138"/>
                  </a:cubicBezTo>
                  <a:lnTo>
                    <a:pt x="74694" y="680138"/>
                  </a:lnTo>
                  <a:cubicBezTo>
                    <a:pt x="33442" y="680138"/>
                    <a:pt x="0" y="646696"/>
                    <a:pt x="0" y="605444"/>
                  </a:cubicBezTo>
                  <a:lnTo>
                    <a:pt x="0" y="74694"/>
                  </a:lnTo>
                  <a:cubicBezTo>
                    <a:pt x="0" y="33442"/>
                    <a:pt x="33442" y="0"/>
                    <a:pt x="74694" y="0"/>
                  </a:cubicBezTo>
                  <a:close/>
                </a:path>
              </a:pathLst>
            </a:custGeom>
            <a:solidFill>
              <a:srgbClr val="5CE1E6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28575"/>
              <a:ext cx="1010038" cy="7087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80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12563069" y="4646478"/>
            <a:ext cx="4371265" cy="5993025"/>
          </a:xfrm>
          <a:custGeom>
            <a:avLst/>
            <a:gdLst/>
            <a:ahLst/>
            <a:cxnLst/>
            <a:rect r="r" b="b" t="t" l="l"/>
            <a:pathLst>
              <a:path h="5993025" w="4371265">
                <a:moveTo>
                  <a:pt x="0" y="0"/>
                </a:moveTo>
                <a:lnTo>
                  <a:pt x="4371265" y="0"/>
                </a:lnTo>
                <a:lnTo>
                  <a:pt x="4371265" y="5993025"/>
                </a:lnTo>
                <a:lnTo>
                  <a:pt x="0" y="599302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825" t="0" r="0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-2562354">
            <a:off x="15379808" y="5443239"/>
            <a:ext cx="759242" cy="664337"/>
            <a:chOff x="0" y="0"/>
            <a:chExt cx="812800" cy="7112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711200"/>
            </a:xfrm>
            <a:custGeom>
              <a:avLst/>
              <a:gdLst/>
              <a:ahLst/>
              <a:cxnLst/>
              <a:rect r="r" b="b" t="t" l="l"/>
              <a:pathLst>
                <a:path h="711200" w="8128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5CE1E6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127000" y="301625"/>
              <a:ext cx="558800" cy="3587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80"/>
                </a:lnSpc>
              </a:pP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0">
            <a:off x="1742534" y="5226217"/>
            <a:ext cx="3741069" cy="5013158"/>
          </a:xfrm>
          <a:custGeom>
            <a:avLst/>
            <a:gdLst/>
            <a:ahLst/>
            <a:cxnLst/>
            <a:rect r="r" b="b" t="t" l="l"/>
            <a:pathLst>
              <a:path h="5013158" w="3741069">
                <a:moveTo>
                  <a:pt x="0" y="0"/>
                </a:moveTo>
                <a:lnTo>
                  <a:pt x="3741068" y="0"/>
                </a:lnTo>
                <a:lnTo>
                  <a:pt x="3741068" y="5013158"/>
                </a:lnTo>
                <a:lnTo>
                  <a:pt x="0" y="501315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6502592" y="5514029"/>
            <a:ext cx="4772971" cy="4772971"/>
          </a:xfrm>
          <a:custGeom>
            <a:avLst/>
            <a:gdLst/>
            <a:ahLst/>
            <a:cxnLst/>
            <a:rect r="r" b="b" t="t" l="l"/>
            <a:pathLst>
              <a:path h="4772971" w="4772971">
                <a:moveTo>
                  <a:pt x="0" y="0"/>
                </a:moveTo>
                <a:lnTo>
                  <a:pt x="4772971" y="0"/>
                </a:lnTo>
                <a:lnTo>
                  <a:pt x="4772971" y="4772971"/>
                </a:lnTo>
                <a:lnTo>
                  <a:pt x="0" y="477297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7187683" y="904875"/>
            <a:ext cx="2856161" cy="11277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Equipo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3066997" y="3803171"/>
            <a:ext cx="2972470" cy="622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39"/>
              </a:lnSpc>
              <a:spcBef>
                <a:spcPct val="0"/>
              </a:spcBef>
            </a:pPr>
            <a:r>
              <a:rPr lang="en-US" sz="3599" b="true">
                <a:solidFill>
                  <a:srgbClr val="545454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Jenny Vargas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7187683" y="3803171"/>
            <a:ext cx="3471193" cy="622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39"/>
              </a:lnSpc>
              <a:spcBef>
                <a:spcPct val="0"/>
              </a:spcBef>
            </a:pPr>
            <a:r>
              <a:rPr lang="en-US" sz="3599" b="true">
                <a:solidFill>
                  <a:srgbClr val="545454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Matias Villegas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440626" y="3803171"/>
            <a:ext cx="3713931" cy="622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39"/>
              </a:lnSpc>
              <a:spcBef>
                <a:spcPct val="0"/>
              </a:spcBef>
            </a:pPr>
            <a:r>
              <a:rPr lang="en-US" sz="3599" b="true">
                <a:solidFill>
                  <a:srgbClr val="545454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Eduardo Zamora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3144723" y="4519107"/>
            <a:ext cx="2817019" cy="6213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00"/>
              </a:lnSpc>
              <a:spcBef>
                <a:spcPct val="0"/>
              </a:spcBef>
            </a:pPr>
            <a:r>
              <a:rPr lang="en-US" sz="1785">
                <a:solidFill>
                  <a:srgbClr val="545454"/>
                </a:solidFill>
                <a:latin typeface="Open Sauce"/>
                <a:ea typeface="Open Sauce"/>
                <a:cs typeface="Open Sauce"/>
                <a:sym typeface="Open Sauce"/>
              </a:rPr>
              <a:t>Diseñador, PO, Desarrollador Frontend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7482056" y="4519107"/>
            <a:ext cx="2817019" cy="6213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00"/>
              </a:lnSpc>
              <a:spcBef>
                <a:spcPct val="0"/>
              </a:spcBef>
            </a:pPr>
            <a:r>
              <a:rPr lang="en-US" sz="1785">
                <a:solidFill>
                  <a:srgbClr val="545454"/>
                </a:solidFill>
                <a:latin typeface="Open Sauce"/>
                <a:ea typeface="Open Sauce"/>
                <a:cs typeface="Open Sauce"/>
                <a:sym typeface="Open Sauce"/>
              </a:rPr>
              <a:t>Desarrollador Full Stack, Scrum Master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822058" y="4519107"/>
            <a:ext cx="2817019" cy="6213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00"/>
              </a:lnSpc>
            </a:pPr>
            <a:r>
              <a:rPr lang="en-US" sz="1785">
                <a:solidFill>
                  <a:srgbClr val="545454"/>
                </a:solidFill>
                <a:latin typeface="Open Sauce"/>
                <a:ea typeface="Open Sauce"/>
                <a:cs typeface="Open Sauce"/>
                <a:sym typeface="Open Sauce"/>
              </a:rPr>
              <a:t>Desarrollador Full Stack,</a:t>
            </a:r>
          </a:p>
          <a:p>
            <a:pPr algn="l">
              <a:lnSpc>
                <a:spcPts val="2500"/>
              </a:lnSpc>
              <a:spcBef>
                <a:spcPct val="0"/>
              </a:spcBef>
            </a:pPr>
            <a:r>
              <a:rPr lang="en-US" sz="1785">
                <a:solidFill>
                  <a:srgbClr val="545454"/>
                </a:solidFill>
                <a:latin typeface="Open Sauce"/>
                <a:ea typeface="Open Sauce"/>
                <a:cs typeface="Open Sauce"/>
                <a:sym typeface="Open Sauce"/>
              </a:rPr>
              <a:t>Analista de datos</a:t>
            </a:r>
          </a:p>
        </p:txBody>
      </p:sp>
      <p:grpSp>
        <p:nvGrpSpPr>
          <p:cNvPr name="Group 28" id="28"/>
          <p:cNvGrpSpPr/>
          <p:nvPr/>
        </p:nvGrpSpPr>
        <p:grpSpPr>
          <a:xfrm rot="-2562354">
            <a:off x="9775004" y="5395614"/>
            <a:ext cx="759242" cy="664337"/>
            <a:chOff x="0" y="0"/>
            <a:chExt cx="812800" cy="71120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812800" cy="711200"/>
            </a:xfrm>
            <a:custGeom>
              <a:avLst/>
              <a:gdLst/>
              <a:ahLst/>
              <a:cxnLst/>
              <a:rect r="r" b="b" t="t" l="l"/>
              <a:pathLst>
                <a:path h="711200" w="8128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5CE1E6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127000" y="301625"/>
              <a:ext cx="558800" cy="3587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80"/>
                </a:lnSpc>
              </a:pPr>
            </a:p>
          </p:txBody>
        </p:sp>
      </p:grpSp>
      <p:grpSp>
        <p:nvGrpSpPr>
          <p:cNvPr name="Group 31" id="31"/>
          <p:cNvGrpSpPr/>
          <p:nvPr/>
        </p:nvGrpSpPr>
        <p:grpSpPr>
          <a:xfrm rot="-2562354">
            <a:off x="4137667" y="5395614"/>
            <a:ext cx="759242" cy="664337"/>
            <a:chOff x="0" y="0"/>
            <a:chExt cx="812800" cy="711200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812800" cy="711200"/>
            </a:xfrm>
            <a:custGeom>
              <a:avLst/>
              <a:gdLst/>
              <a:ahLst/>
              <a:cxnLst/>
              <a:rect r="r" b="b" t="t" l="l"/>
              <a:pathLst>
                <a:path h="711200" w="8128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5CE1E6"/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127000" y="301625"/>
              <a:ext cx="558800" cy="3587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80"/>
                </a:lnSpc>
              </a:pPr>
            </a:p>
          </p:txBody>
        </p:sp>
      </p:grp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590182" y="2175268"/>
            <a:ext cx="1107636" cy="191960"/>
            <a:chOff x="0" y="0"/>
            <a:chExt cx="1476848" cy="25594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55946" cy="255946"/>
            </a:xfrm>
            <a:custGeom>
              <a:avLst/>
              <a:gdLst/>
              <a:ahLst/>
              <a:cxnLst/>
              <a:rect r="r" b="b" t="t" l="l"/>
              <a:pathLst>
                <a:path h="255946" w="255946">
                  <a:moveTo>
                    <a:pt x="0" y="0"/>
                  </a:moveTo>
                  <a:lnTo>
                    <a:pt x="255946" y="0"/>
                  </a:lnTo>
                  <a:lnTo>
                    <a:pt x="255946" y="255946"/>
                  </a:lnTo>
                  <a:lnTo>
                    <a:pt x="0" y="2559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610451" y="0"/>
              <a:ext cx="255946" cy="255946"/>
            </a:xfrm>
            <a:custGeom>
              <a:avLst/>
              <a:gdLst/>
              <a:ahLst/>
              <a:cxnLst/>
              <a:rect r="r" b="b" t="t" l="l"/>
              <a:pathLst>
                <a:path h="255946" w="255946">
                  <a:moveTo>
                    <a:pt x="0" y="0"/>
                  </a:moveTo>
                  <a:lnTo>
                    <a:pt x="255946" y="0"/>
                  </a:lnTo>
                  <a:lnTo>
                    <a:pt x="255946" y="255946"/>
                  </a:lnTo>
                  <a:lnTo>
                    <a:pt x="0" y="2559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220902" y="0"/>
              <a:ext cx="255946" cy="255946"/>
            </a:xfrm>
            <a:custGeom>
              <a:avLst/>
              <a:gdLst/>
              <a:ahLst/>
              <a:cxnLst/>
              <a:rect r="r" b="b" t="t" l="l"/>
              <a:pathLst>
                <a:path h="255946" w="255946">
                  <a:moveTo>
                    <a:pt x="0" y="0"/>
                  </a:moveTo>
                  <a:lnTo>
                    <a:pt x="255946" y="0"/>
                  </a:lnTo>
                  <a:lnTo>
                    <a:pt x="255946" y="255946"/>
                  </a:lnTo>
                  <a:lnTo>
                    <a:pt x="0" y="2559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3996514" y="2646256"/>
            <a:ext cx="4704271" cy="7452310"/>
          </a:xfrm>
          <a:custGeom>
            <a:avLst/>
            <a:gdLst/>
            <a:ahLst/>
            <a:cxnLst/>
            <a:rect r="r" b="b" t="t" l="l"/>
            <a:pathLst>
              <a:path h="7452310" w="4704271">
                <a:moveTo>
                  <a:pt x="0" y="0"/>
                </a:moveTo>
                <a:lnTo>
                  <a:pt x="4704271" y="0"/>
                </a:lnTo>
                <a:lnTo>
                  <a:pt x="4704271" y="7452310"/>
                </a:lnTo>
                <a:lnTo>
                  <a:pt x="0" y="745231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587215" y="2646256"/>
            <a:ext cx="4704271" cy="7452310"/>
          </a:xfrm>
          <a:custGeom>
            <a:avLst/>
            <a:gdLst/>
            <a:ahLst/>
            <a:cxnLst/>
            <a:rect r="r" b="b" t="t" l="l"/>
            <a:pathLst>
              <a:path h="7452310" w="4704271">
                <a:moveTo>
                  <a:pt x="0" y="0"/>
                </a:moveTo>
                <a:lnTo>
                  <a:pt x="4704271" y="0"/>
                </a:lnTo>
                <a:lnTo>
                  <a:pt x="4704271" y="7452310"/>
                </a:lnTo>
                <a:lnTo>
                  <a:pt x="0" y="745231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7487666" y="3302366"/>
            <a:ext cx="629166" cy="629166"/>
          </a:xfrm>
          <a:custGeom>
            <a:avLst/>
            <a:gdLst/>
            <a:ahLst/>
            <a:cxnLst/>
            <a:rect r="r" b="b" t="t" l="l"/>
            <a:pathLst>
              <a:path h="629166" w="629166">
                <a:moveTo>
                  <a:pt x="0" y="0"/>
                </a:moveTo>
                <a:lnTo>
                  <a:pt x="629167" y="0"/>
                </a:lnTo>
                <a:lnTo>
                  <a:pt x="629167" y="629166"/>
                </a:lnTo>
                <a:lnTo>
                  <a:pt x="0" y="62916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7539321" y="4697617"/>
            <a:ext cx="525856" cy="581928"/>
          </a:xfrm>
          <a:custGeom>
            <a:avLst/>
            <a:gdLst/>
            <a:ahLst/>
            <a:cxnLst/>
            <a:rect r="r" b="b" t="t" l="l"/>
            <a:pathLst>
              <a:path h="581928" w="525856">
                <a:moveTo>
                  <a:pt x="0" y="0"/>
                </a:moveTo>
                <a:lnTo>
                  <a:pt x="525857" y="0"/>
                </a:lnTo>
                <a:lnTo>
                  <a:pt x="525857" y="581928"/>
                </a:lnTo>
                <a:lnTo>
                  <a:pt x="0" y="58192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7505289" y="7425848"/>
            <a:ext cx="593920" cy="593920"/>
          </a:xfrm>
          <a:custGeom>
            <a:avLst/>
            <a:gdLst/>
            <a:ahLst/>
            <a:cxnLst/>
            <a:rect r="r" b="b" t="t" l="l"/>
            <a:pathLst>
              <a:path h="593920" w="593920">
                <a:moveTo>
                  <a:pt x="0" y="0"/>
                </a:moveTo>
                <a:lnTo>
                  <a:pt x="593921" y="0"/>
                </a:lnTo>
                <a:lnTo>
                  <a:pt x="593921" y="593920"/>
                </a:lnTo>
                <a:lnTo>
                  <a:pt x="0" y="59392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3034065" y="6100590"/>
            <a:ext cx="675210" cy="543644"/>
          </a:xfrm>
          <a:custGeom>
            <a:avLst/>
            <a:gdLst/>
            <a:ahLst/>
            <a:cxnLst/>
            <a:rect r="r" b="b" t="t" l="l"/>
            <a:pathLst>
              <a:path h="543644" w="675210">
                <a:moveTo>
                  <a:pt x="0" y="0"/>
                </a:moveTo>
                <a:lnTo>
                  <a:pt x="675211" y="0"/>
                </a:lnTo>
                <a:lnTo>
                  <a:pt x="675211" y="543643"/>
                </a:lnTo>
                <a:lnTo>
                  <a:pt x="0" y="54364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3091163" y="7378608"/>
            <a:ext cx="561015" cy="641160"/>
          </a:xfrm>
          <a:custGeom>
            <a:avLst/>
            <a:gdLst/>
            <a:ahLst/>
            <a:cxnLst/>
            <a:rect r="r" b="b" t="t" l="l"/>
            <a:pathLst>
              <a:path h="641160" w="561015">
                <a:moveTo>
                  <a:pt x="0" y="0"/>
                </a:moveTo>
                <a:lnTo>
                  <a:pt x="561015" y="0"/>
                </a:lnTo>
                <a:lnTo>
                  <a:pt x="561015" y="641160"/>
                </a:lnTo>
                <a:lnTo>
                  <a:pt x="0" y="64116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3062614" y="8753193"/>
            <a:ext cx="618113" cy="618113"/>
          </a:xfrm>
          <a:custGeom>
            <a:avLst/>
            <a:gdLst/>
            <a:ahLst/>
            <a:cxnLst/>
            <a:rect r="r" b="b" t="t" l="l"/>
            <a:pathLst>
              <a:path h="618113" w="618113">
                <a:moveTo>
                  <a:pt x="0" y="0"/>
                </a:moveTo>
                <a:lnTo>
                  <a:pt x="618113" y="0"/>
                </a:lnTo>
                <a:lnTo>
                  <a:pt x="618113" y="618113"/>
                </a:lnTo>
                <a:lnTo>
                  <a:pt x="0" y="61811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3076308" y="3315752"/>
            <a:ext cx="632968" cy="564707"/>
          </a:xfrm>
          <a:custGeom>
            <a:avLst/>
            <a:gdLst/>
            <a:ahLst/>
            <a:cxnLst/>
            <a:rect r="r" b="b" t="t" l="l"/>
            <a:pathLst>
              <a:path h="564707" w="632968">
                <a:moveTo>
                  <a:pt x="0" y="0"/>
                </a:moveTo>
                <a:lnTo>
                  <a:pt x="632968" y="0"/>
                </a:lnTo>
                <a:lnTo>
                  <a:pt x="632968" y="564707"/>
                </a:lnTo>
                <a:lnTo>
                  <a:pt x="0" y="564707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7442000" y="8781768"/>
            <a:ext cx="674833" cy="655400"/>
          </a:xfrm>
          <a:custGeom>
            <a:avLst/>
            <a:gdLst/>
            <a:ahLst/>
            <a:cxnLst/>
            <a:rect r="r" b="b" t="t" l="l"/>
            <a:pathLst>
              <a:path h="655400" w="674833">
                <a:moveTo>
                  <a:pt x="0" y="0"/>
                </a:moveTo>
                <a:lnTo>
                  <a:pt x="674833" y="0"/>
                </a:lnTo>
                <a:lnTo>
                  <a:pt x="674833" y="655400"/>
                </a:lnTo>
                <a:lnTo>
                  <a:pt x="0" y="65540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3110540" y="4709358"/>
            <a:ext cx="570187" cy="570187"/>
          </a:xfrm>
          <a:custGeom>
            <a:avLst/>
            <a:gdLst/>
            <a:ahLst/>
            <a:cxnLst/>
            <a:rect r="r" b="b" t="t" l="l"/>
            <a:pathLst>
              <a:path h="570187" w="570187">
                <a:moveTo>
                  <a:pt x="0" y="0"/>
                </a:moveTo>
                <a:lnTo>
                  <a:pt x="570187" y="0"/>
                </a:lnTo>
                <a:lnTo>
                  <a:pt x="570187" y="570187"/>
                </a:lnTo>
                <a:lnTo>
                  <a:pt x="0" y="570187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7487666" y="6122769"/>
            <a:ext cx="611543" cy="459855"/>
          </a:xfrm>
          <a:custGeom>
            <a:avLst/>
            <a:gdLst/>
            <a:ahLst/>
            <a:cxnLst/>
            <a:rect r="r" b="b" t="t" l="l"/>
            <a:pathLst>
              <a:path h="459855" w="611543">
                <a:moveTo>
                  <a:pt x="0" y="0"/>
                </a:moveTo>
                <a:lnTo>
                  <a:pt x="611544" y="0"/>
                </a:lnTo>
                <a:lnTo>
                  <a:pt x="611544" y="459855"/>
                </a:lnTo>
                <a:lnTo>
                  <a:pt x="0" y="459855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6949715" y="904875"/>
            <a:ext cx="4388569" cy="11277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Evidencias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4597153" y="3423930"/>
            <a:ext cx="2352562" cy="3479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2"/>
              </a:lnSpc>
              <a:spcBef>
                <a:spcPct val="0"/>
              </a:spcBef>
            </a:pPr>
            <a:r>
              <a:rPr lang="en-US" sz="2051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Product backlog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352897" y="3423930"/>
            <a:ext cx="2352562" cy="3479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2"/>
              </a:lnSpc>
              <a:spcBef>
                <a:spcPct val="0"/>
              </a:spcBef>
            </a:pPr>
            <a:r>
              <a:rPr lang="en-US" sz="2051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Impediment Log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4597153" y="4795561"/>
            <a:ext cx="2352562" cy="3479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2"/>
              </a:lnSpc>
              <a:spcBef>
                <a:spcPct val="0"/>
              </a:spcBef>
            </a:pPr>
            <a:r>
              <a:rPr lang="en-US" sz="2051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Sprint backlog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352897" y="4795561"/>
            <a:ext cx="2352562" cy="3479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2"/>
              </a:lnSpc>
              <a:spcBef>
                <a:spcPct val="0"/>
              </a:spcBef>
            </a:pPr>
            <a:r>
              <a:rPr lang="en-US" sz="2051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Incremento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4597153" y="6162675"/>
            <a:ext cx="2352562" cy="3479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2"/>
              </a:lnSpc>
              <a:spcBef>
                <a:spcPct val="0"/>
              </a:spcBef>
            </a:pPr>
            <a:r>
              <a:rPr lang="en-US" sz="2051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Kanban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0352897" y="6162675"/>
            <a:ext cx="2352562" cy="3479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2"/>
              </a:lnSpc>
              <a:spcBef>
                <a:spcPct val="0"/>
              </a:spcBef>
            </a:pPr>
            <a:r>
              <a:rPr lang="en-US" sz="2051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Sprint Review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4597153" y="7529789"/>
            <a:ext cx="2352562" cy="3479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2"/>
              </a:lnSpc>
              <a:spcBef>
                <a:spcPct val="0"/>
              </a:spcBef>
            </a:pPr>
            <a:r>
              <a:rPr lang="en-US" sz="2051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Daily Scrum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0352897" y="7529789"/>
            <a:ext cx="2352562" cy="3479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2"/>
              </a:lnSpc>
              <a:spcBef>
                <a:spcPct val="0"/>
              </a:spcBef>
            </a:pPr>
            <a:r>
              <a:rPr lang="en-US" sz="2051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Acta Sprint Review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4597153" y="8896902"/>
            <a:ext cx="2352562" cy="3479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2"/>
              </a:lnSpc>
              <a:spcBef>
                <a:spcPct val="0"/>
              </a:spcBef>
            </a:pPr>
            <a:r>
              <a:rPr lang="en-US" sz="2051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Burndown Chart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0304238" y="8896902"/>
            <a:ext cx="2449882" cy="3479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2"/>
              </a:lnSpc>
              <a:spcBef>
                <a:spcPct val="0"/>
              </a:spcBef>
            </a:pPr>
            <a:r>
              <a:rPr lang="en-US" sz="2051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Sprint Retrospective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4190645"/>
            <a:ext cx="18288000" cy="5806440"/>
          </a:xfrm>
          <a:custGeom>
            <a:avLst/>
            <a:gdLst/>
            <a:ahLst/>
            <a:cxnLst/>
            <a:rect r="r" b="b" t="t" l="l"/>
            <a:pathLst>
              <a:path h="5806440" w="18288000">
                <a:moveTo>
                  <a:pt x="0" y="0"/>
                </a:moveTo>
                <a:lnTo>
                  <a:pt x="18288000" y="0"/>
                </a:lnTo>
                <a:lnTo>
                  <a:pt x="18288000" y="5806440"/>
                </a:lnTo>
                <a:lnTo>
                  <a:pt x="0" y="58064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582295" y="2032623"/>
            <a:ext cx="1107636" cy="191960"/>
            <a:chOff x="0" y="0"/>
            <a:chExt cx="1476848" cy="25594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55946" cy="255946"/>
            </a:xfrm>
            <a:custGeom>
              <a:avLst/>
              <a:gdLst/>
              <a:ahLst/>
              <a:cxnLst/>
              <a:rect r="r" b="b" t="t" l="l"/>
              <a:pathLst>
                <a:path h="255946" w="255946">
                  <a:moveTo>
                    <a:pt x="0" y="0"/>
                  </a:moveTo>
                  <a:lnTo>
                    <a:pt x="255946" y="0"/>
                  </a:lnTo>
                  <a:lnTo>
                    <a:pt x="255946" y="255946"/>
                  </a:lnTo>
                  <a:lnTo>
                    <a:pt x="0" y="2559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610451" y="0"/>
              <a:ext cx="255946" cy="255946"/>
            </a:xfrm>
            <a:custGeom>
              <a:avLst/>
              <a:gdLst/>
              <a:ahLst/>
              <a:cxnLst/>
              <a:rect r="r" b="b" t="t" l="l"/>
              <a:pathLst>
                <a:path h="255946" w="255946">
                  <a:moveTo>
                    <a:pt x="0" y="0"/>
                  </a:moveTo>
                  <a:lnTo>
                    <a:pt x="255946" y="0"/>
                  </a:lnTo>
                  <a:lnTo>
                    <a:pt x="255946" y="255946"/>
                  </a:lnTo>
                  <a:lnTo>
                    <a:pt x="0" y="2559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1220902" y="0"/>
              <a:ext cx="255946" cy="255946"/>
            </a:xfrm>
            <a:custGeom>
              <a:avLst/>
              <a:gdLst/>
              <a:ahLst/>
              <a:cxnLst/>
              <a:rect r="r" b="b" t="t" l="l"/>
              <a:pathLst>
                <a:path h="255946" w="255946">
                  <a:moveTo>
                    <a:pt x="0" y="0"/>
                  </a:moveTo>
                  <a:lnTo>
                    <a:pt x="255946" y="0"/>
                  </a:lnTo>
                  <a:lnTo>
                    <a:pt x="255946" y="255946"/>
                  </a:lnTo>
                  <a:lnTo>
                    <a:pt x="0" y="2559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1709476" y="5165973"/>
            <a:ext cx="958977" cy="958977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82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5199070" y="5188446"/>
            <a:ext cx="958977" cy="958977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82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8637447" y="5188446"/>
            <a:ext cx="958977" cy="958977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82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2104834" y="5188446"/>
            <a:ext cx="958977" cy="958977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82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5540311" y="5188446"/>
            <a:ext cx="958977" cy="958977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82"/>
                </a:lnSpc>
              </a:pP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7570952" y="821458"/>
            <a:ext cx="2960117" cy="11277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Sprints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949723" y="5019675"/>
            <a:ext cx="478482" cy="11277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5439317" y="5019675"/>
            <a:ext cx="478482" cy="11277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2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8904759" y="5019675"/>
            <a:ext cx="478482" cy="11277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3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2316072" y="5019675"/>
            <a:ext cx="478482" cy="11277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4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5785404" y="5019675"/>
            <a:ext cx="478482" cy="11277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5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824276" y="6958446"/>
            <a:ext cx="2729377" cy="16552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17"/>
              </a:lnSpc>
              <a:spcBef>
                <a:spcPct val="0"/>
              </a:spcBef>
            </a:pPr>
            <a:r>
              <a:rPr lang="en-US" sz="1583" spc="-63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Prov</a:t>
            </a:r>
            <a:r>
              <a:rPr lang="en-US" sz="1583" spc="-63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eer a los usuarios un acceso seguro y u</a:t>
            </a:r>
            <a:r>
              <a:rPr lang="en-US" sz="1583" spc="-63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na primera experiencia de exploración de estacionamientos en el mapa, con información básica y en tiempo real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643540" y="8824342"/>
            <a:ext cx="3104752" cy="2315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37"/>
              </a:lnSpc>
              <a:spcBef>
                <a:spcPct val="0"/>
              </a:spcBef>
            </a:pPr>
            <a:r>
              <a:rPr lang="en-US" b="true" sz="1383" spc="-55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 al 12 de Septiembre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4126183" y="8824342"/>
            <a:ext cx="3104752" cy="2315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37"/>
              </a:lnSpc>
              <a:spcBef>
                <a:spcPct val="0"/>
              </a:spcBef>
            </a:pPr>
            <a:r>
              <a:rPr lang="en-US" b="true" sz="1383" spc="-55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15 al 26 de Septiembre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7564560" y="8824342"/>
            <a:ext cx="3104752" cy="2315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37"/>
              </a:lnSpc>
              <a:spcBef>
                <a:spcPct val="0"/>
              </a:spcBef>
            </a:pPr>
            <a:r>
              <a:rPr lang="en-US" b="true" sz="1383" spc="-55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29 de Septiembre al 10 de Octubre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1002937" y="8824342"/>
            <a:ext cx="3104752" cy="2315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37"/>
              </a:lnSpc>
              <a:spcBef>
                <a:spcPct val="0"/>
              </a:spcBef>
            </a:pPr>
            <a:r>
              <a:rPr lang="en-US" b="true" sz="1383" spc="-55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13 al 24 de Octubre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4441064" y="8824342"/>
            <a:ext cx="3104752" cy="2315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37"/>
              </a:lnSpc>
              <a:spcBef>
                <a:spcPct val="0"/>
              </a:spcBef>
            </a:pPr>
            <a:r>
              <a:rPr lang="en-US" b="true" sz="1383" spc="-55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27 de Octubre al 7 de Noviembre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4313870" y="6958446"/>
            <a:ext cx="2729377" cy="13790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17"/>
              </a:lnSpc>
              <a:spcBef>
                <a:spcPct val="0"/>
              </a:spcBef>
            </a:pPr>
            <a:r>
              <a:rPr lang="en-US" sz="1583" spc="-63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Permiti</a:t>
            </a:r>
            <a:r>
              <a:rPr lang="en-US" sz="1583" spc="-63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 a los usuarios gestio</a:t>
            </a:r>
            <a:r>
              <a:rPr lang="en-US" sz="1583" spc="-63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nar reservas completas con validación en tiempo real, vehículos asociados y confirmación de la transacción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4078555" y="2535419"/>
            <a:ext cx="9944912" cy="16552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217"/>
              </a:lnSpc>
            </a:pPr>
            <a:r>
              <a:rPr lang="en-US" sz="1583" spc="-63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Antes de iniciar los sprints de desarrollo, realizamos un </a:t>
            </a:r>
            <a:r>
              <a:rPr lang="en-US" b="true" sz="1583" spc="-63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Sprint 0</a:t>
            </a:r>
            <a:r>
              <a:rPr lang="en-US" sz="1583" spc="-63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dedicado</a:t>
            </a:r>
            <a:r>
              <a:rPr lang="en-US" sz="1583" spc="-63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a la planificación, definición de arquitectura y configuración de entornos, lo que nos permitió come</a:t>
            </a:r>
            <a:r>
              <a:rPr lang="en-US" sz="1583" spc="-63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nzar con bases sólidas.</a:t>
            </a:r>
          </a:p>
          <a:p>
            <a:pPr algn="just">
              <a:lnSpc>
                <a:spcPts val="2217"/>
              </a:lnSpc>
            </a:pPr>
            <a:r>
              <a:rPr lang="en-US" sz="1583" spc="-63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Luego de completar los cinco sprints, ejecutamos un conjunto de </a:t>
            </a:r>
            <a:r>
              <a:rPr lang="en-US" b="true" sz="1583" spc="-63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tareas de cierre</a:t>
            </a:r>
            <a:r>
              <a:rPr lang="en-US" sz="1583" spc="-63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enfocadas en el despliegue a producción, la incorporación de analytics y métricas de negocio, la documentación técnica y de usuario, el plan de soporte y mantenimiento, y pruebas de carga para garantizar la estabilidad del sistema.</a:t>
            </a:r>
          </a:p>
          <a:p>
            <a:pPr algn="just">
              <a:lnSpc>
                <a:spcPts val="2217"/>
              </a:lnSpc>
              <a:spcBef>
                <a:spcPct val="0"/>
              </a:spcBef>
            </a:pPr>
          </a:p>
        </p:txBody>
      </p:sp>
      <p:sp>
        <p:nvSpPr>
          <p:cNvPr name="TextBox 36" id="36"/>
          <p:cNvSpPr txBox="true"/>
          <p:nvPr/>
        </p:nvSpPr>
        <p:spPr>
          <a:xfrm rot="0">
            <a:off x="7686322" y="6958446"/>
            <a:ext cx="2729377" cy="13790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17"/>
              </a:lnSpc>
              <a:spcBef>
                <a:spcPct val="0"/>
              </a:spcBef>
            </a:pPr>
            <a:r>
              <a:rPr lang="en-US" sz="1583" spc="-63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Implementa</a:t>
            </a:r>
            <a:r>
              <a:rPr lang="en-US" sz="1583" spc="-63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 un sistema de pagos seguro y co</a:t>
            </a:r>
            <a:r>
              <a:rPr lang="en-US" sz="1583" spc="-63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nfiable que permita completar reservas con métodos registrados y comprobantes digitales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1177699" y="6958446"/>
            <a:ext cx="2729377" cy="13790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17"/>
              </a:lnSpc>
              <a:spcBef>
                <a:spcPct val="0"/>
              </a:spcBef>
            </a:pPr>
            <a:r>
              <a:rPr lang="en-US" sz="1583" spc="-63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Provee</a:t>
            </a:r>
            <a:r>
              <a:rPr lang="en-US" sz="1583" spc="-63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 a los prop</a:t>
            </a:r>
            <a:r>
              <a:rPr lang="en-US" sz="1583" spc="-63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ietarios herramientas para administrar sus espacios, interactuar con arrendatarios y gestionar la calidad del servicio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4655111" y="6958446"/>
            <a:ext cx="2729377" cy="13790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17"/>
              </a:lnSpc>
              <a:spcBef>
                <a:spcPct val="0"/>
              </a:spcBef>
            </a:pPr>
            <a:r>
              <a:rPr lang="en-US" sz="1583" spc="-63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Consolida</a:t>
            </a:r>
            <a:r>
              <a:rPr lang="en-US" sz="1583" spc="-63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 la experiencia del usuario med</a:t>
            </a:r>
            <a:r>
              <a:rPr lang="en-US" sz="1583" spc="-63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iante favoritos, soporte integrado, mayor seguridad y un sistema más rápido y confiable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590182" y="2147463"/>
            <a:ext cx="1107636" cy="191960"/>
            <a:chOff x="0" y="0"/>
            <a:chExt cx="1476848" cy="25594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55946" cy="255946"/>
            </a:xfrm>
            <a:custGeom>
              <a:avLst/>
              <a:gdLst/>
              <a:ahLst/>
              <a:cxnLst/>
              <a:rect r="r" b="b" t="t" l="l"/>
              <a:pathLst>
                <a:path h="255946" w="255946">
                  <a:moveTo>
                    <a:pt x="0" y="0"/>
                  </a:moveTo>
                  <a:lnTo>
                    <a:pt x="255946" y="0"/>
                  </a:lnTo>
                  <a:lnTo>
                    <a:pt x="255946" y="255946"/>
                  </a:lnTo>
                  <a:lnTo>
                    <a:pt x="0" y="2559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610451" y="0"/>
              <a:ext cx="255946" cy="255946"/>
            </a:xfrm>
            <a:custGeom>
              <a:avLst/>
              <a:gdLst/>
              <a:ahLst/>
              <a:cxnLst/>
              <a:rect r="r" b="b" t="t" l="l"/>
              <a:pathLst>
                <a:path h="255946" w="255946">
                  <a:moveTo>
                    <a:pt x="0" y="0"/>
                  </a:moveTo>
                  <a:lnTo>
                    <a:pt x="255946" y="0"/>
                  </a:lnTo>
                  <a:lnTo>
                    <a:pt x="255946" y="255946"/>
                  </a:lnTo>
                  <a:lnTo>
                    <a:pt x="0" y="2559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220902" y="0"/>
              <a:ext cx="255946" cy="255946"/>
            </a:xfrm>
            <a:custGeom>
              <a:avLst/>
              <a:gdLst/>
              <a:ahLst/>
              <a:cxnLst/>
              <a:rect r="r" b="b" t="t" l="l"/>
              <a:pathLst>
                <a:path h="255946" w="255946">
                  <a:moveTo>
                    <a:pt x="0" y="0"/>
                  </a:moveTo>
                  <a:lnTo>
                    <a:pt x="255946" y="0"/>
                  </a:lnTo>
                  <a:lnTo>
                    <a:pt x="255946" y="255946"/>
                  </a:lnTo>
                  <a:lnTo>
                    <a:pt x="0" y="2559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4871605" y="2620545"/>
            <a:ext cx="8544790" cy="7231085"/>
          </a:xfrm>
          <a:custGeom>
            <a:avLst/>
            <a:gdLst/>
            <a:ahLst/>
            <a:cxnLst/>
            <a:rect r="r" b="b" t="t" l="l"/>
            <a:pathLst>
              <a:path h="7231085" w="8544790">
                <a:moveTo>
                  <a:pt x="0" y="0"/>
                </a:moveTo>
                <a:lnTo>
                  <a:pt x="8544790" y="0"/>
                </a:lnTo>
                <a:lnTo>
                  <a:pt x="8544790" y="7231085"/>
                </a:lnTo>
                <a:lnTo>
                  <a:pt x="0" y="723108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6395926" y="904875"/>
            <a:ext cx="5369644" cy="11277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Planificación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590182" y="2147463"/>
            <a:ext cx="1107636" cy="191960"/>
            <a:chOff x="0" y="0"/>
            <a:chExt cx="1476848" cy="25594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55946" cy="255946"/>
            </a:xfrm>
            <a:custGeom>
              <a:avLst/>
              <a:gdLst/>
              <a:ahLst/>
              <a:cxnLst/>
              <a:rect r="r" b="b" t="t" l="l"/>
              <a:pathLst>
                <a:path h="255946" w="255946">
                  <a:moveTo>
                    <a:pt x="0" y="0"/>
                  </a:moveTo>
                  <a:lnTo>
                    <a:pt x="255946" y="0"/>
                  </a:lnTo>
                  <a:lnTo>
                    <a:pt x="255946" y="255946"/>
                  </a:lnTo>
                  <a:lnTo>
                    <a:pt x="0" y="2559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610451" y="0"/>
              <a:ext cx="255946" cy="255946"/>
            </a:xfrm>
            <a:custGeom>
              <a:avLst/>
              <a:gdLst/>
              <a:ahLst/>
              <a:cxnLst/>
              <a:rect r="r" b="b" t="t" l="l"/>
              <a:pathLst>
                <a:path h="255946" w="255946">
                  <a:moveTo>
                    <a:pt x="0" y="0"/>
                  </a:moveTo>
                  <a:lnTo>
                    <a:pt x="255946" y="0"/>
                  </a:lnTo>
                  <a:lnTo>
                    <a:pt x="255946" y="255946"/>
                  </a:lnTo>
                  <a:lnTo>
                    <a:pt x="0" y="2559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220902" y="0"/>
              <a:ext cx="255946" cy="255946"/>
            </a:xfrm>
            <a:custGeom>
              <a:avLst/>
              <a:gdLst/>
              <a:ahLst/>
              <a:cxnLst/>
              <a:rect r="r" b="b" t="t" l="l"/>
              <a:pathLst>
                <a:path h="255946" w="255946">
                  <a:moveTo>
                    <a:pt x="0" y="0"/>
                  </a:moveTo>
                  <a:lnTo>
                    <a:pt x="255946" y="0"/>
                  </a:lnTo>
                  <a:lnTo>
                    <a:pt x="255946" y="255946"/>
                  </a:lnTo>
                  <a:lnTo>
                    <a:pt x="0" y="2559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6395926" y="904875"/>
            <a:ext cx="5496148" cy="11277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Conclusiones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615901" y="4139356"/>
            <a:ext cx="4203314" cy="11087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Este proyecto nos desafió a crecer, asumir responsabilidades y crear soluciones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170668" y="4139356"/>
            <a:ext cx="4203314" cy="22231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Este proyecto nos permitió poner en práctica nuestros conocimientos, fortalecer el trabajo en equipo y afrontar un desafío con impacto real en nuestro entorno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726532" y="4183807"/>
            <a:ext cx="3945568" cy="18516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Este proyecto nos impulsó a salir de la zona de confort, asumir responsabilidades y generar soluciones que aportan de manera concreta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962459" y="5257019"/>
            <a:ext cx="2856756" cy="9366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99"/>
              </a:lnSpc>
              <a:spcBef>
                <a:spcPct val="0"/>
              </a:spcBef>
            </a:pPr>
            <a:r>
              <a:rPr lang="en-US" sz="5499">
                <a:solidFill>
                  <a:srgbClr val="5CE1E6"/>
                </a:solidFill>
                <a:latin typeface="Brittany"/>
                <a:ea typeface="Brittany"/>
                <a:cs typeface="Brittany"/>
                <a:sym typeface="Brittany"/>
              </a:rPr>
              <a:t>Matias V.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529833" y="6372015"/>
            <a:ext cx="2907729" cy="9366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99"/>
              </a:lnSpc>
              <a:spcBef>
                <a:spcPct val="0"/>
              </a:spcBef>
            </a:pPr>
            <a:r>
              <a:rPr lang="en-US" sz="5499">
                <a:solidFill>
                  <a:srgbClr val="5CE1E6"/>
                </a:solidFill>
                <a:latin typeface="Brittany"/>
                <a:ea typeface="Brittany"/>
                <a:cs typeface="Brittany"/>
                <a:sym typeface="Brittany"/>
              </a:rPr>
              <a:t>Eduardo Z.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4103232" y="6002881"/>
            <a:ext cx="2457227" cy="9366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99"/>
              </a:lnSpc>
              <a:spcBef>
                <a:spcPct val="0"/>
              </a:spcBef>
            </a:pPr>
            <a:r>
              <a:rPr lang="en-US" sz="5499">
                <a:solidFill>
                  <a:srgbClr val="5CE1E6"/>
                </a:solidFill>
                <a:latin typeface="Brittany"/>
                <a:ea typeface="Brittany"/>
                <a:cs typeface="Brittany"/>
                <a:sym typeface="Brittany"/>
              </a:rPr>
              <a:t>Jenny V.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34847">
            <a:off x="10432633" y="5765514"/>
            <a:ext cx="4582897" cy="8165517"/>
          </a:xfrm>
          <a:custGeom>
            <a:avLst/>
            <a:gdLst/>
            <a:ahLst/>
            <a:cxnLst/>
            <a:rect r="r" b="b" t="t" l="l"/>
            <a:pathLst>
              <a:path h="8165517" w="4582897">
                <a:moveTo>
                  <a:pt x="0" y="0"/>
                </a:moveTo>
                <a:lnTo>
                  <a:pt x="4582897" y="0"/>
                </a:lnTo>
                <a:lnTo>
                  <a:pt x="4582897" y="8165517"/>
                </a:lnTo>
                <a:lnTo>
                  <a:pt x="0" y="816551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34847">
            <a:off x="3571237" y="5766497"/>
            <a:ext cx="4388966" cy="8165517"/>
          </a:xfrm>
          <a:custGeom>
            <a:avLst/>
            <a:gdLst/>
            <a:ahLst/>
            <a:cxnLst/>
            <a:rect r="r" b="b" t="t" l="l"/>
            <a:pathLst>
              <a:path h="8165517" w="4388966">
                <a:moveTo>
                  <a:pt x="0" y="0"/>
                </a:moveTo>
                <a:lnTo>
                  <a:pt x="4388965" y="0"/>
                </a:lnTo>
                <a:lnTo>
                  <a:pt x="4388965" y="8165517"/>
                </a:lnTo>
                <a:lnTo>
                  <a:pt x="0" y="816551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34847">
            <a:off x="7245112" y="4013617"/>
            <a:ext cx="4113379" cy="8165517"/>
          </a:xfrm>
          <a:custGeom>
            <a:avLst/>
            <a:gdLst/>
            <a:ahLst/>
            <a:cxnLst/>
            <a:rect r="r" b="b" t="t" l="l"/>
            <a:pathLst>
              <a:path h="8165517" w="4113379">
                <a:moveTo>
                  <a:pt x="0" y="0"/>
                </a:moveTo>
                <a:lnTo>
                  <a:pt x="4113379" y="0"/>
                </a:lnTo>
                <a:lnTo>
                  <a:pt x="4113379" y="8165518"/>
                </a:lnTo>
                <a:lnTo>
                  <a:pt x="0" y="816551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3455381" y="3280270"/>
            <a:ext cx="1391501" cy="241155"/>
            <a:chOff x="0" y="0"/>
            <a:chExt cx="1855334" cy="32154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21540" cy="321540"/>
            </a:xfrm>
            <a:custGeom>
              <a:avLst/>
              <a:gdLst/>
              <a:ahLst/>
              <a:cxnLst/>
              <a:rect r="r" b="b" t="t" l="l"/>
              <a:pathLst>
                <a:path h="321540" w="321540">
                  <a:moveTo>
                    <a:pt x="0" y="0"/>
                  </a:moveTo>
                  <a:lnTo>
                    <a:pt x="321540" y="0"/>
                  </a:lnTo>
                  <a:lnTo>
                    <a:pt x="321540" y="321540"/>
                  </a:lnTo>
                  <a:lnTo>
                    <a:pt x="0" y="3215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766897" y="0"/>
              <a:ext cx="321540" cy="321540"/>
            </a:xfrm>
            <a:custGeom>
              <a:avLst/>
              <a:gdLst/>
              <a:ahLst/>
              <a:cxnLst/>
              <a:rect r="r" b="b" t="t" l="l"/>
              <a:pathLst>
                <a:path h="321540" w="321540">
                  <a:moveTo>
                    <a:pt x="0" y="0"/>
                  </a:moveTo>
                  <a:lnTo>
                    <a:pt x="321540" y="0"/>
                  </a:lnTo>
                  <a:lnTo>
                    <a:pt x="321540" y="321540"/>
                  </a:lnTo>
                  <a:lnTo>
                    <a:pt x="0" y="3215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533794" y="0"/>
              <a:ext cx="321540" cy="321540"/>
            </a:xfrm>
            <a:custGeom>
              <a:avLst/>
              <a:gdLst/>
              <a:ahLst/>
              <a:cxnLst/>
              <a:rect r="r" b="b" t="t" l="l"/>
              <a:pathLst>
                <a:path h="321540" w="321540">
                  <a:moveTo>
                    <a:pt x="0" y="0"/>
                  </a:moveTo>
                  <a:lnTo>
                    <a:pt x="321540" y="0"/>
                  </a:lnTo>
                  <a:lnTo>
                    <a:pt x="321540" y="321540"/>
                  </a:lnTo>
                  <a:lnTo>
                    <a:pt x="0" y="3215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9" id="9"/>
          <p:cNvSpPr txBox="true"/>
          <p:nvPr/>
        </p:nvSpPr>
        <p:spPr>
          <a:xfrm rot="0">
            <a:off x="3343259" y="1429143"/>
            <a:ext cx="7048107" cy="19717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180"/>
              </a:lnSpc>
            </a:pPr>
            <a:r>
              <a:rPr lang="en-US" sz="11557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ParkChile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984345" y="992349"/>
            <a:ext cx="2908876" cy="11783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73"/>
              </a:lnSpc>
              <a:spcBef>
                <a:spcPct val="0"/>
              </a:spcBef>
            </a:pPr>
            <a:r>
              <a:rPr lang="en-US" sz="6909">
                <a:solidFill>
                  <a:srgbClr val="5CE1E6"/>
                </a:solidFill>
                <a:latin typeface="Brittany"/>
                <a:ea typeface="Brittany"/>
                <a:cs typeface="Brittany"/>
                <a:sym typeface="Brittany"/>
              </a:rPr>
              <a:t>Gracias!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066800"/>
            <a:ext cx="1806253" cy="622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39"/>
              </a:lnSpc>
              <a:spcBef>
                <a:spcPct val="0"/>
              </a:spcBef>
            </a:pPr>
            <a:r>
              <a:rPr lang="en-US" sz="3599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Tabla de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2058144" y="3832738"/>
            <a:ext cx="1598637" cy="9766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20"/>
              </a:lnSpc>
            </a:pPr>
            <a:r>
              <a:rPr lang="en-US" sz="2800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Contexto</a:t>
            </a:r>
          </a:p>
          <a:p>
            <a:pPr algn="l">
              <a:lnSpc>
                <a:spcPts val="3920"/>
              </a:lnSpc>
              <a:spcBef>
                <a:spcPct val="0"/>
              </a:spcBef>
            </a:pPr>
            <a:r>
              <a:rPr lang="en-US" sz="2800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Problema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058144" y="5911521"/>
            <a:ext cx="1809155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20"/>
              </a:lnSpc>
              <a:spcBef>
                <a:spcPct val="0"/>
              </a:spcBef>
            </a:pPr>
            <a:r>
              <a:rPr lang="en-US" sz="2800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Necesidad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058144" y="7654889"/>
            <a:ext cx="1451446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20"/>
              </a:lnSpc>
              <a:spcBef>
                <a:spcPct val="0"/>
              </a:spcBef>
            </a:pPr>
            <a:r>
              <a:rPr lang="en-US" sz="2800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Solución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1359889"/>
            <a:ext cx="4319364" cy="11277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Contenido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3525858"/>
            <a:ext cx="1029444" cy="12198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940"/>
              </a:lnSpc>
            </a:pPr>
            <a:r>
              <a:rPr lang="en-US" sz="7100" b="true">
                <a:solidFill>
                  <a:srgbClr val="5CE1E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01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5287322"/>
            <a:ext cx="1029444" cy="12198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940"/>
              </a:lnSpc>
            </a:pPr>
            <a:r>
              <a:rPr lang="en-US" sz="7100" b="true">
                <a:solidFill>
                  <a:srgbClr val="5CE1E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02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7050070"/>
            <a:ext cx="1029444" cy="12198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940"/>
              </a:lnSpc>
            </a:pPr>
            <a:r>
              <a:rPr lang="en-US" sz="7100" b="true">
                <a:solidFill>
                  <a:srgbClr val="5CE1E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03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051280" y="4080388"/>
            <a:ext cx="2039541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20"/>
              </a:lnSpc>
              <a:spcBef>
                <a:spcPct val="0"/>
              </a:spcBef>
            </a:pPr>
            <a:r>
              <a:rPr lang="en-US" sz="2800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Arquitectura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079855" y="5778166"/>
            <a:ext cx="2130623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20"/>
              </a:lnSpc>
              <a:spcBef>
                <a:spcPct val="0"/>
              </a:spcBef>
            </a:pPr>
            <a:r>
              <a:rPr lang="en-US" sz="2800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Metodología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051280" y="7654889"/>
            <a:ext cx="1154534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20"/>
              </a:lnSpc>
              <a:spcBef>
                <a:spcPct val="0"/>
              </a:spcBef>
            </a:pPr>
            <a:r>
              <a:rPr lang="en-US" sz="2800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Equipo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021836" y="3525858"/>
            <a:ext cx="1029444" cy="12198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940"/>
              </a:lnSpc>
            </a:pPr>
            <a:r>
              <a:rPr lang="en-US" sz="7100" b="true">
                <a:solidFill>
                  <a:srgbClr val="5CE1E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04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021836" y="5287322"/>
            <a:ext cx="1029444" cy="12198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940"/>
              </a:lnSpc>
            </a:pPr>
            <a:r>
              <a:rPr lang="en-US" sz="7100" b="true">
                <a:solidFill>
                  <a:srgbClr val="5CE1E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05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021836" y="7050070"/>
            <a:ext cx="1029444" cy="12198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940"/>
              </a:lnSpc>
            </a:pPr>
            <a:r>
              <a:rPr lang="en-US" sz="7100" b="true">
                <a:solidFill>
                  <a:srgbClr val="5CE1E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06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392447" y="4080388"/>
            <a:ext cx="1767929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20"/>
              </a:lnSpc>
              <a:spcBef>
                <a:spcPct val="0"/>
              </a:spcBef>
            </a:pPr>
            <a:r>
              <a:rPr lang="en-US" sz="2800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Evidencias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4863616" y="4079746"/>
            <a:ext cx="966118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20"/>
              </a:lnSpc>
              <a:spcBef>
                <a:spcPct val="0"/>
              </a:spcBef>
            </a:pPr>
            <a:r>
              <a:rPr lang="en-US" sz="2800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Sprint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421022" y="5911521"/>
            <a:ext cx="1115095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20"/>
              </a:lnSpc>
              <a:spcBef>
                <a:spcPct val="0"/>
              </a:spcBef>
            </a:pPr>
            <a:r>
              <a:rPr lang="en-US" sz="2800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Épicas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4892191" y="5910879"/>
            <a:ext cx="2097212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20"/>
              </a:lnSpc>
              <a:spcBef>
                <a:spcPct val="0"/>
              </a:spcBef>
            </a:pPr>
            <a:r>
              <a:rPr lang="en-US" sz="2800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Planificación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392447" y="7654889"/>
            <a:ext cx="2629495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20"/>
              </a:lnSpc>
              <a:spcBef>
                <a:spcPct val="0"/>
              </a:spcBef>
            </a:pPr>
            <a:r>
              <a:rPr lang="en-US" sz="2800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Requerimientos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4863616" y="7654246"/>
            <a:ext cx="2283842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20"/>
              </a:lnSpc>
              <a:spcBef>
                <a:spcPct val="0"/>
              </a:spcBef>
            </a:pPr>
            <a:r>
              <a:rPr lang="en-US" sz="2800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Conclusiones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9363003" y="3525858"/>
            <a:ext cx="1029444" cy="12198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940"/>
              </a:lnSpc>
            </a:pPr>
            <a:r>
              <a:rPr lang="en-US" sz="7100" b="true">
                <a:solidFill>
                  <a:srgbClr val="5CE1E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07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3834172" y="3525216"/>
            <a:ext cx="1029444" cy="12198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9940"/>
              </a:lnSpc>
            </a:pPr>
            <a:r>
              <a:rPr lang="en-US" sz="7100" b="true">
                <a:solidFill>
                  <a:srgbClr val="5CE1E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10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9363003" y="5287322"/>
            <a:ext cx="1029444" cy="12198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940"/>
              </a:lnSpc>
            </a:pPr>
            <a:r>
              <a:rPr lang="en-US" sz="7100" b="true">
                <a:solidFill>
                  <a:srgbClr val="5CE1E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08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3834172" y="5286680"/>
            <a:ext cx="1029444" cy="12198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9940"/>
              </a:lnSpc>
            </a:pPr>
            <a:r>
              <a:rPr lang="en-US" sz="7100" b="true">
                <a:solidFill>
                  <a:srgbClr val="5CE1E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11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9363003" y="7050070"/>
            <a:ext cx="1029444" cy="12198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940"/>
              </a:lnSpc>
            </a:pPr>
            <a:r>
              <a:rPr lang="en-US" sz="7100" b="true">
                <a:solidFill>
                  <a:srgbClr val="5CE1E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09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3834172" y="7049428"/>
            <a:ext cx="1029444" cy="12198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9940"/>
              </a:lnSpc>
            </a:pPr>
            <a:r>
              <a:rPr lang="en-US" sz="7100" b="true">
                <a:solidFill>
                  <a:srgbClr val="5CE1E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12</a:t>
            </a:r>
          </a:p>
        </p:txBody>
      </p:sp>
      <p:grpSp>
        <p:nvGrpSpPr>
          <p:cNvPr name="Group 28" id="28"/>
          <p:cNvGrpSpPr/>
          <p:nvPr/>
        </p:nvGrpSpPr>
        <p:grpSpPr>
          <a:xfrm rot="0">
            <a:off x="1028700" y="2487637"/>
            <a:ext cx="1107636" cy="191960"/>
            <a:chOff x="0" y="0"/>
            <a:chExt cx="1476848" cy="255946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255946" cy="255946"/>
            </a:xfrm>
            <a:custGeom>
              <a:avLst/>
              <a:gdLst/>
              <a:ahLst/>
              <a:cxnLst/>
              <a:rect r="r" b="b" t="t" l="l"/>
              <a:pathLst>
                <a:path h="255946" w="255946">
                  <a:moveTo>
                    <a:pt x="0" y="0"/>
                  </a:moveTo>
                  <a:lnTo>
                    <a:pt x="255946" y="0"/>
                  </a:lnTo>
                  <a:lnTo>
                    <a:pt x="255946" y="255946"/>
                  </a:lnTo>
                  <a:lnTo>
                    <a:pt x="0" y="2559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0" id="30"/>
            <p:cNvSpPr/>
            <p:nvPr/>
          </p:nvSpPr>
          <p:spPr>
            <a:xfrm flipH="false" flipV="false" rot="0">
              <a:off x="610451" y="0"/>
              <a:ext cx="255946" cy="255946"/>
            </a:xfrm>
            <a:custGeom>
              <a:avLst/>
              <a:gdLst/>
              <a:ahLst/>
              <a:cxnLst/>
              <a:rect r="r" b="b" t="t" l="l"/>
              <a:pathLst>
                <a:path h="255946" w="255946">
                  <a:moveTo>
                    <a:pt x="0" y="0"/>
                  </a:moveTo>
                  <a:lnTo>
                    <a:pt x="255946" y="0"/>
                  </a:lnTo>
                  <a:lnTo>
                    <a:pt x="255946" y="255946"/>
                  </a:lnTo>
                  <a:lnTo>
                    <a:pt x="0" y="2559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1" id="31"/>
            <p:cNvSpPr/>
            <p:nvPr/>
          </p:nvSpPr>
          <p:spPr>
            <a:xfrm flipH="false" flipV="false" rot="0">
              <a:off x="1220902" y="0"/>
              <a:ext cx="255946" cy="255946"/>
            </a:xfrm>
            <a:custGeom>
              <a:avLst/>
              <a:gdLst/>
              <a:ahLst/>
              <a:cxnLst/>
              <a:rect r="r" b="b" t="t" l="l"/>
              <a:pathLst>
                <a:path h="255946" w="255946">
                  <a:moveTo>
                    <a:pt x="0" y="0"/>
                  </a:moveTo>
                  <a:lnTo>
                    <a:pt x="255946" y="0"/>
                  </a:lnTo>
                  <a:lnTo>
                    <a:pt x="255946" y="255946"/>
                  </a:lnTo>
                  <a:lnTo>
                    <a:pt x="0" y="2559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2164519"/>
            <a:ext cx="1107636" cy="191960"/>
            <a:chOff x="0" y="0"/>
            <a:chExt cx="1476848" cy="25594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55946" cy="255946"/>
            </a:xfrm>
            <a:custGeom>
              <a:avLst/>
              <a:gdLst/>
              <a:ahLst/>
              <a:cxnLst/>
              <a:rect r="r" b="b" t="t" l="l"/>
              <a:pathLst>
                <a:path h="255946" w="255946">
                  <a:moveTo>
                    <a:pt x="0" y="0"/>
                  </a:moveTo>
                  <a:lnTo>
                    <a:pt x="255946" y="0"/>
                  </a:lnTo>
                  <a:lnTo>
                    <a:pt x="255946" y="255946"/>
                  </a:lnTo>
                  <a:lnTo>
                    <a:pt x="0" y="2559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610451" y="0"/>
              <a:ext cx="255946" cy="255946"/>
            </a:xfrm>
            <a:custGeom>
              <a:avLst/>
              <a:gdLst/>
              <a:ahLst/>
              <a:cxnLst/>
              <a:rect r="r" b="b" t="t" l="l"/>
              <a:pathLst>
                <a:path h="255946" w="255946">
                  <a:moveTo>
                    <a:pt x="0" y="0"/>
                  </a:moveTo>
                  <a:lnTo>
                    <a:pt x="255946" y="0"/>
                  </a:lnTo>
                  <a:lnTo>
                    <a:pt x="255946" y="255946"/>
                  </a:lnTo>
                  <a:lnTo>
                    <a:pt x="0" y="2559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220902" y="0"/>
              <a:ext cx="255946" cy="255946"/>
            </a:xfrm>
            <a:custGeom>
              <a:avLst/>
              <a:gdLst/>
              <a:ahLst/>
              <a:cxnLst/>
              <a:rect r="r" b="b" t="t" l="l"/>
              <a:pathLst>
                <a:path h="255946" w="255946">
                  <a:moveTo>
                    <a:pt x="0" y="0"/>
                  </a:moveTo>
                  <a:lnTo>
                    <a:pt x="255946" y="0"/>
                  </a:lnTo>
                  <a:lnTo>
                    <a:pt x="255946" y="255946"/>
                  </a:lnTo>
                  <a:lnTo>
                    <a:pt x="0" y="2559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8131096" y="0"/>
            <a:ext cx="10156904" cy="10287000"/>
          </a:xfrm>
          <a:custGeom>
            <a:avLst/>
            <a:gdLst/>
            <a:ahLst/>
            <a:cxnLst/>
            <a:rect r="r" b="b" t="t" l="l"/>
            <a:pathLst>
              <a:path h="10287000" w="10156904">
                <a:moveTo>
                  <a:pt x="0" y="0"/>
                </a:moveTo>
                <a:lnTo>
                  <a:pt x="10156904" y="0"/>
                </a:lnTo>
                <a:lnTo>
                  <a:pt x="1015690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52016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2986031"/>
            <a:ext cx="6007553" cy="42768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43"/>
              </a:lnSpc>
              <a:spcBef>
                <a:spcPct val="0"/>
              </a:spcBef>
            </a:pPr>
            <a:r>
              <a:rPr lang="en-US" sz="2245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En las principales ciudad</a:t>
            </a:r>
            <a:r>
              <a:rPr lang="en-US" sz="2245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es, la movilidad urbana se ha vuelto un tema central debido al crecimiento del parque automotriz y a la necesidad de contar con espacios de estacionamiento más accesibles y eficientes. Las tecnologías digitales han abierto nuevas oportunidades para conectar a conductores y propietarios de espacios, generando soluciones innovadoras que optimizan recursos y mejoran la experiencia de transporte en entornos urbanos.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914400"/>
            <a:ext cx="3882890" cy="10765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876"/>
              </a:lnSpc>
              <a:spcBef>
                <a:spcPct val="0"/>
              </a:spcBef>
            </a:pPr>
            <a:r>
              <a:rPr lang="en-US" b="true" sz="6340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Contexto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9879472" y="0"/>
            <a:ext cx="8408528" cy="10287000"/>
            <a:chOff x="0" y="0"/>
            <a:chExt cx="2214592" cy="270933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214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2214592">
                  <a:moveTo>
                    <a:pt x="0" y="0"/>
                  </a:moveTo>
                  <a:lnTo>
                    <a:pt x="2214592" y="0"/>
                  </a:lnTo>
                  <a:lnTo>
                    <a:pt x="2214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CE1E6">
                <a:alpha val="62745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28575"/>
              <a:ext cx="2214592" cy="27379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80"/>
                </a:lnSpc>
              </a:pP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75585" y="990600"/>
            <a:ext cx="1473404" cy="3067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Problematica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75585" y="1240154"/>
            <a:ext cx="7807077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b="true" sz="3200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Desafíos reales de la movilidad urbana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9344462" y="5022776"/>
            <a:ext cx="3498467" cy="19874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281"/>
              </a:lnSpc>
              <a:spcBef>
                <a:spcPct val="0"/>
              </a:spcBef>
            </a:pPr>
            <a:r>
              <a:rPr lang="en-US" b="true" sz="1629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Crecimiento del parque vehicular y déficit de estacionamiento</a:t>
            </a:r>
          </a:p>
          <a:p>
            <a:pPr algn="just">
              <a:lnSpc>
                <a:spcPts val="2281"/>
              </a:lnSpc>
              <a:spcBef>
                <a:spcPct val="0"/>
              </a:spcBef>
            </a:pPr>
            <a:r>
              <a:rPr lang="en-US" sz="1629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“En los últimos años se ha reportado que más del 10 % del tráfico en grandes ciudades deriva de conductores que recorren calles buscando estacionamiento.”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75585" y="9580722"/>
            <a:ext cx="6631037" cy="3067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Fuente: Cedeus / Universidad de Chile / Tomas Rossetti (MIT).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75585" y="5022776"/>
            <a:ext cx="3431669" cy="22731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283"/>
              </a:lnSpc>
              <a:spcBef>
                <a:spcPct val="0"/>
              </a:spcBef>
            </a:pPr>
            <a:r>
              <a:rPr lang="en-US" b="true" sz="1630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Congestión vehicular asociada a la búsqueda de estacionamiento</a:t>
            </a:r>
          </a:p>
          <a:p>
            <a:pPr algn="just">
              <a:lnSpc>
                <a:spcPts val="2283"/>
              </a:lnSpc>
              <a:spcBef>
                <a:spcPct val="0"/>
              </a:spcBef>
            </a:pPr>
            <a:r>
              <a:rPr lang="en-US" sz="1630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“En la Región Metropolitana hay más de 2 millones de vehículos. Cada dos viviendas debería haber un estacionamiento, pero la oferta no creció al mismo ritmo que el parque automotriz.”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209393" y="5022776"/>
            <a:ext cx="3430220" cy="25589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282"/>
              </a:lnSpc>
              <a:spcBef>
                <a:spcPct val="0"/>
              </a:spcBef>
            </a:pPr>
            <a:r>
              <a:rPr lang="en-US" b="true" sz="1630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Uso intensivo de uso de suelo en Santiago para estacionamientos</a:t>
            </a:r>
          </a:p>
          <a:p>
            <a:pPr algn="just">
              <a:lnSpc>
                <a:spcPts val="2282"/>
              </a:lnSpc>
              <a:spcBef>
                <a:spcPct val="0"/>
              </a:spcBef>
            </a:pPr>
            <a:r>
              <a:rPr lang="en-US" sz="1630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“En el centro de Santiago, se estima que existen 26 221 estacionamientos en solo 7,3 km² (aproximadamente 5 % del suelo urbano), lo que refleja una alta demanda de espacio para estacionar.”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3594664" y="5022776"/>
            <a:ext cx="3664636" cy="19874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281"/>
              </a:lnSpc>
              <a:spcBef>
                <a:spcPct val="0"/>
              </a:spcBef>
            </a:pPr>
            <a:r>
              <a:rPr lang="en-US" b="true" sz="1629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Impacto urbano de la densificación sin planificación adecuada</a:t>
            </a:r>
          </a:p>
          <a:p>
            <a:pPr algn="just">
              <a:lnSpc>
                <a:spcPts val="2281"/>
              </a:lnSpc>
              <a:spcBef>
                <a:spcPct val="0"/>
              </a:spcBef>
            </a:pPr>
            <a:r>
              <a:rPr lang="en-US" sz="1629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“En barrios densificados del Área Metropolitana de Santiago, los estacionamientos actúan como ‘terminales receptoras y generadoras de potencial congestión vehicular’.”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353773" y="3373687"/>
            <a:ext cx="1873401" cy="13076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794"/>
              </a:lnSpc>
              <a:spcBef>
                <a:spcPct val="0"/>
              </a:spcBef>
            </a:pPr>
            <a:r>
              <a:rPr lang="en-US" b="true" sz="7710">
                <a:solidFill>
                  <a:srgbClr val="5CE1E6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10%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445426" y="3373687"/>
            <a:ext cx="1401334" cy="13076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794"/>
              </a:lnSpc>
              <a:spcBef>
                <a:spcPct val="0"/>
              </a:spcBef>
            </a:pPr>
            <a:r>
              <a:rPr lang="en-US" b="true" sz="7710">
                <a:solidFill>
                  <a:srgbClr val="5CE1E6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5</a:t>
            </a:r>
            <a:r>
              <a:rPr lang="en-US" b="true" sz="7710">
                <a:solidFill>
                  <a:srgbClr val="5CE1E6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%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75585" y="3373687"/>
            <a:ext cx="635601" cy="13076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794"/>
              </a:lnSpc>
              <a:spcBef>
                <a:spcPct val="0"/>
              </a:spcBef>
            </a:pPr>
            <a:r>
              <a:rPr lang="en-US" b="true" sz="7710">
                <a:solidFill>
                  <a:srgbClr val="5CE1E6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2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634985" y="3989394"/>
            <a:ext cx="1819275" cy="5636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35"/>
              </a:lnSpc>
              <a:spcBef>
                <a:spcPct val="0"/>
              </a:spcBef>
            </a:pPr>
            <a:r>
              <a:rPr lang="en-US" b="true" sz="3310">
                <a:solidFill>
                  <a:srgbClr val="5CE1E6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millones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896195" y="1795609"/>
            <a:ext cx="2264792" cy="622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39"/>
              </a:lnSpc>
              <a:spcBef>
                <a:spcPct val="0"/>
              </a:spcBef>
            </a:pPr>
            <a:r>
              <a:rPr lang="en-US" sz="3599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Detectada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268609" y="3621180"/>
            <a:ext cx="3008851" cy="2004647"/>
          </a:xfrm>
          <a:custGeom>
            <a:avLst/>
            <a:gdLst/>
            <a:ahLst/>
            <a:cxnLst/>
            <a:rect r="r" b="b" t="t" l="l"/>
            <a:pathLst>
              <a:path h="2004647" w="3008851">
                <a:moveTo>
                  <a:pt x="0" y="0"/>
                </a:moveTo>
                <a:lnTo>
                  <a:pt x="3008851" y="0"/>
                </a:lnTo>
                <a:lnTo>
                  <a:pt x="3008851" y="2004647"/>
                </a:lnTo>
                <a:lnTo>
                  <a:pt x="0" y="200464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545794" y="3621180"/>
            <a:ext cx="2921161" cy="2004647"/>
          </a:xfrm>
          <a:custGeom>
            <a:avLst/>
            <a:gdLst/>
            <a:ahLst/>
            <a:cxnLst/>
            <a:rect r="r" b="b" t="t" l="l"/>
            <a:pathLst>
              <a:path h="2004647" w="2921161">
                <a:moveTo>
                  <a:pt x="0" y="0"/>
                </a:moveTo>
                <a:lnTo>
                  <a:pt x="2921161" y="0"/>
                </a:lnTo>
                <a:lnTo>
                  <a:pt x="2921161" y="2004647"/>
                </a:lnTo>
                <a:lnTo>
                  <a:pt x="0" y="20046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733780" y="3620457"/>
            <a:ext cx="3009935" cy="2005370"/>
          </a:xfrm>
          <a:custGeom>
            <a:avLst/>
            <a:gdLst/>
            <a:ahLst/>
            <a:cxnLst/>
            <a:rect r="r" b="b" t="t" l="l"/>
            <a:pathLst>
              <a:path h="2005370" w="3009935">
                <a:moveTo>
                  <a:pt x="0" y="0"/>
                </a:moveTo>
                <a:lnTo>
                  <a:pt x="3009935" y="0"/>
                </a:lnTo>
                <a:lnTo>
                  <a:pt x="3009935" y="2005370"/>
                </a:lnTo>
                <a:lnTo>
                  <a:pt x="0" y="200537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029590" y="3620457"/>
            <a:ext cx="3004299" cy="2005370"/>
          </a:xfrm>
          <a:custGeom>
            <a:avLst/>
            <a:gdLst/>
            <a:ahLst/>
            <a:cxnLst/>
            <a:rect r="r" b="b" t="t" l="l"/>
            <a:pathLst>
              <a:path h="2005370" w="3004299">
                <a:moveTo>
                  <a:pt x="0" y="0"/>
                </a:moveTo>
                <a:lnTo>
                  <a:pt x="3004299" y="0"/>
                </a:lnTo>
                <a:lnTo>
                  <a:pt x="3004299" y="2005370"/>
                </a:lnTo>
                <a:lnTo>
                  <a:pt x="0" y="200537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268609" y="6102570"/>
            <a:ext cx="3008851" cy="13138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60"/>
              </a:lnSpc>
              <a:spcBef>
                <a:spcPct val="0"/>
              </a:spcBef>
            </a:pPr>
            <a:r>
              <a:rPr lang="en-US" sz="1900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Reducir</a:t>
            </a:r>
            <a:r>
              <a:rPr lang="en-US" sz="1900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 la </a:t>
            </a:r>
            <a:r>
              <a:rPr lang="en-US" b="true" sz="1900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congestión urbana y el tiempo perdido</a:t>
            </a:r>
            <a:r>
              <a:rPr lang="en-US" sz="1900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 en la búsqueda de estacionamiento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545794" y="6102570"/>
            <a:ext cx="3008851" cy="16471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60"/>
              </a:lnSpc>
              <a:spcBef>
                <a:spcPct val="0"/>
              </a:spcBef>
            </a:pPr>
            <a:r>
              <a:rPr lang="en-US" b="true" sz="1900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Optimizar</a:t>
            </a:r>
            <a:r>
              <a:rPr lang="en-US" b="true" sz="1900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el uso de espacios privados</a:t>
            </a:r>
            <a:r>
              <a:rPr lang="en-US" sz="1900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 no utilizados (estacionamientos particulares vacíos)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734865" y="6102570"/>
            <a:ext cx="3008851" cy="13138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60"/>
              </a:lnSpc>
              <a:spcBef>
                <a:spcPct val="0"/>
              </a:spcBef>
            </a:pPr>
            <a:r>
              <a:rPr lang="en-US" sz="19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Generar alternativas</a:t>
            </a:r>
            <a:r>
              <a:rPr lang="en-US" sz="19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b="true" sz="1900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accesibles y seguras</a:t>
            </a:r>
            <a:r>
              <a:rPr lang="en-US" sz="19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para los conductores en zonas de alta demanda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010540" y="6102570"/>
            <a:ext cx="3008851" cy="13138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60"/>
              </a:lnSpc>
              <a:spcBef>
                <a:spcPct val="0"/>
              </a:spcBef>
            </a:pPr>
            <a:r>
              <a:rPr lang="en-US" sz="19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Generar alternativas</a:t>
            </a:r>
            <a:r>
              <a:rPr lang="en-US" sz="19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b="true" sz="1900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accesibles y seguras</a:t>
            </a:r>
            <a:r>
              <a:rPr lang="en-US" sz="19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para los conductores en zonas de alta demanda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857226" y="744061"/>
            <a:ext cx="4342730" cy="11277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Necesidad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8474773" y="2418544"/>
            <a:ext cx="1107636" cy="191960"/>
            <a:chOff x="0" y="0"/>
            <a:chExt cx="1476848" cy="255946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55946" cy="255946"/>
            </a:xfrm>
            <a:custGeom>
              <a:avLst/>
              <a:gdLst/>
              <a:ahLst/>
              <a:cxnLst/>
              <a:rect r="r" b="b" t="t" l="l"/>
              <a:pathLst>
                <a:path h="255946" w="255946">
                  <a:moveTo>
                    <a:pt x="0" y="0"/>
                  </a:moveTo>
                  <a:lnTo>
                    <a:pt x="255946" y="0"/>
                  </a:lnTo>
                  <a:lnTo>
                    <a:pt x="255946" y="255946"/>
                  </a:lnTo>
                  <a:lnTo>
                    <a:pt x="0" y="2559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610451" y="0"/>
              <a:ext cx="255946" cy="255946"/>
            </a:xfrm>
            <a:custGeom>
              <a:avLst/>
              <a:gdLst/>
              <a:ahLst/>
              <a:cxnLst/>
              <a:rect r="r" b="b" t="t" l="l"/>
              <a:pathLst>
                <a:path h="255946" w="255946">
                  <a:moveTo>
                    <a:pt x="0" y="0"/>
                  </a:moveTo>
                  <a:lnTo>
                    <a:pt x="255946" y="0"/>
                  </a:lnTo>
                  <a:lnTo>
                    <a:pt x="255946" y="255946"/>
                  </a:lnTo>
                  <a:lnTo>
                    <a:pt x="0" y="2559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1220902" y="0"/>
              <a:ext cx="255946" cy="255946"/>
            </a:xfrm>
            <a:custGeom>
              <a:avLst/>
              <a:gdLst/>
              <a:ahLst/>
              <a:cxnLst/>
              <a:rect r="r" b="b" t="t" l="l"/>
              <a:pathLst>
                <a:path h="255946" w="255946">
                  <a:moveTo>
                    <a:pt x="0" y="0"/>
                  </a:moveTo>
                  <a:lnTo>
                    <a:pt x="255946" y="0"/>
                  </a:lnTo>
                  <a:lnTo>
                    <a:pt x="255946" y="255946"/>
                  </a:lnTo>
                  <a:lnTo>
                    <a:pt x="0" y="2559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387472" y="0"/>
            <a:ext cx="15411236" cy="10287000"/>
          </a:xfrm>
          <a:custGeom>
            <a:avLst/>
            <a:gdLst/>
            <a:ahLst/>
            <a:cxnLst/>
            <a:rect r="r" b="b" t="t" l="l"/>
            <a:pathLst>
              <a:path h="10287000" w="15411236">
                <a:moveTo>
                  <a:pt x="0" y="0"/>
                </a:moveTo>
                <a:lnTo>
                  <a:pt x="15411236" y="0"/>
                </a:lnTo>
                <a:lnTo>
                  <a:pt x="1541123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387472" y="0"/>
            <a:ext cx="7900528" cy="10287000"/>
            <a:chOff x="0" y="0"/>
            <a:chExt cx="2080797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080797" cy="2709333"/>
            </a:xfrm>
            <a:custGeom>
              <a:avLst/>
              <a:gdLst/>
              <a:ahLst/>
              <a:cxnLst/>
              <a:rect r="r" b="b" t="t" l="l"/>
              <a:pathLst>
                <a:path h="2709333" w="2080797">
                  <a:moveTo>
                    <a:pt x="0" y="0"/>
                  </a:moveTo>
                  <a:lnTo>
                    <a:pt x="2080797" y="0"/>
                  </a:lnTo>
                  <a:lnTo>
                    <a:pt x="2080797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CE1E6">
                <a:alpha val="62745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2080797" cy="27379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8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7956842" y="541068"/>
            <a:ext cx="4861262" cy="9650148"/>
          </a:xfrm>
          <a:custGeom>
            <a:avLst/>
            <a:gdLst/>
            <a:ahLst/>
            <a:cxnLst/>
            <a:rect r="r" b="b" t="t" l="l"/>
            <a:pathLst>
              <a:path h="9650148" w="4861262">
                <a:moveTo>
                  <a:pt x="0" y="0"/>
                </a:moveTo>
                <a:lnTo>
                  <a:pt x="4861261" y="0"/>
                </a:lnTo>
                <a:lnTo>
                  <a:pt x="4861261" y="9650148"/>
                </a:lnTo>
                <a:lnTo>
                  <a:pt x="0" y="96501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444029" y="2244807"/>
            <a:ext cx="4025131" cy="11277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ParkChile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444029" y="1745697"/>
            <a:ext cx="1863849" cy="622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39"/>
              </a:lnSpc>
              <a:spcBef>
                <a:spcPct val="0"/>
              </a:spcBef>
            </a:pPr>
            <a:r>
              <a:rPr lang="en-US" sz="3599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Solución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444029" y="4136943"/>
            <a:ext cx="5943932" cy="4328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53396" indent="-226698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App móvil para conectar a conductores con propietarios de estacionamientos.</a:t>
            </a:r>
          </a:p>
          <a:p>
            <a:pPr algn="l" marL="453396" indent="-226698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Mapa interactivo para buscar y reservar espaci</a:t>
            </a:r>
            <a:r>
              <a:rPr lang="en-US" sz="2100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os en tiempo real.</a:t>
            </a:r>
          </a:p>
          <a:p>
            <a:pPr algn="l" marL="453396" indent="-226698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Registro de vehículos y perfil de usuario para facilitar la gestión.</a:t>
            </a:r>
          </a:p>
          <a:p>
            <a:pPr algn="l" marL="453396" indent="-226698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Pagos en línea seguros mediante integración con pasarela de pago.</a:t>
            </a:r>
          </a:p>
          <a:p>
            <a:pPr algn="l" marL="453396" indent="-226698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Optimiza espacios desocupados y mejora la movilidad urbana.</a:t>
            </a:r>
          </a:p>
          <a:p>
            <a:pPr algn="l">
              <a:lnSpc>
                <a:spcPts val="5039"/>
              </a:lnSpc>
              <a:spcBef>
                <a:spcPct val="0"/>
              </a:spcBef>
            </a:pPr>
          </a:p>
        </p:txBody>
      </p:sp>
      <p:grpSp>
        <p:nvGrpSpPr>
          <p:cNvPr name="Group 10" id="10"/>
          <p:cNvGrpSpPr/>
          <p:nvPr/>
        </p:nvGrpSpPr>
        <p:grpSpPr>
          <a:xfrm rot="0">
            <a:off x="1444029" y="3372555"/>
            <a:ext cx="1107636" cy="191960"/>
            <a:chOff x="0" y="0"/>
            <a:chExt cx="1476848" cy="255946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55946" cy="255946"/>
            </a:xfrm>
            <a:custGeom>
              <a:avLst/>
              <a:gdLst/>
              <a:ahLst/>
              <a:cxnLst/>
              <a:rect r="r" b="b" t="t" l="l"/>
              <a:pathLst>
                <a:path h="255946" w="255946">
                  <a:moveTo>
                    <a:pt x="0" y="0"/>
                  </a:moveTo>
                  <a:lnTo>
                    <a:pt x="255946" y="0"/>
                  </a:lnTo>
                  <a:lnTo>
                    <a:pt x="255946" y="255946"/>
                  </a:lnTo>
                  <a:lnTo>
                    <a:pt x="0" y="2559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610451" y="0"/>
              <a:ext cx="255946" cy="255946"/>
            </a:xfrm>
            <a:custGeom>
              <a:avLst/>
              <a:gdLst/>
              <a:ahLst/>
              <a:cxnLst/>
              <a:rect r="r" b="b" t="t" l="l"/>
              <a:pathLst>
                <a:path h="255946" w="255946">
                  <a:moveTo>
                    <a:pt x="0" y="0"/>
                  </a:moveTo>
                  <a:lnTo>
                    <a:pt x="255946" y="0"/>
                  </a:lnTo>
                  <a:lnTo>
                    <a:pt x="255946" y="255946"/>
                  </a:lnTo>
                  <a:lnTo>
                    <a:pt x="0" y="2559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1220902" y="0"/>
              <a:ext cx="255946" cy="255946"/>
            </a:xfrm>
            <a:custGeom>
              <a:avLst/>
              <a:gdLst/>
              <a:ahLst/>
              <a:cxnLst/>
              <a:rect r="r" b="b" t="t" l="l"/>
              <a:pathLst>
                <a:path h="255946" w="255946">
                  <a:moveTo>
                    <a:pt x="0" y="0"/>
                  </a:moveTo>
                  <a:lnTo>
                    <a:pt x="255946" y="0"/>
                  </a:lnTo>
                  <a:lnTo>
                    <a:pt x="255946" y="255946"/>
                  </a:lnTo>
                  <a:lnTo>
                    <a:pt x="0" y="2559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2406972" cy="10287000"/>
            <a:chOff x="0" y="0"/>
            <a:chExt cx="3267680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267680" cy="2709333"/>
            </a:xfrm>
            <a:custGeom>
              <a:avLst/>
              <a:gdLst/>
              <a:ahLst/>
              <a:cxnLst/>
              <a:rect r="r" b="b" t="t" l="l"/>
              <a:pathLst>
                <a:path h="2709333" w="3267680">
                  <a:moveTo>
                    <a:pt x="0" y="0"/>
                  </a:moveTo>
                  <a:lnTo>
                    <a:pt x="3267680" y="0"/>
                  </a:lnTo>
                  <a:lnTo>
                    <a:pt x="326768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CE1E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3267680" cy="27379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8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427132" y="811235"/>
            <a:ext cx="11552708" cy="8664531"/>
          </a:xfrm>
          <a:custGeom>
            <a:avLst/>
            <a:gdLst/>
            <a:ahLst/>
            <a:cxnLst/>
            <a:rect r="r" b="b" t="t" l="l"/>
            <a:pathLst>
              <a:path h="8664531" w="11552708">
                <a:moveTo>
                  <a:pt x="0" y="0"/>
                </a:moveTo>
                <a:lnTo>
                  <a:pt x="11552708" y="0"/>
                </a:lnTo>
                <a:lnTo>
                  <a:pt x="11552708" y="8664530"/>
                </a:lnTo>
                <a:lnTo>
                  <a:pt x="0" y="86645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627668" y="5089488"/>
            <a:ext cx="199585" cy="199585"/>
          </a:xfrm>
          <a:custGeom>
            <a:avLst/>
            <a:gdLst/>
            <a:ahLst/>
            <a:cxnLst/>
            <a:rect r="r" b="b" t="t" l="l"/>
            <a:pathLst>
              <a:path h="199585" w="199585">
                <a:moveTo>
                  <a:pt x="0" y="0"/>
                </a:moveTo>
                <a:lnTo>
                  <a:pt x="199585" y="0"/>
                </a:lnTo>
                <a:lnTo>
                  <a:pt x="199585" y="199585"/>
                </a:lnTo>
                <a:lnTo>
                  <a:pt x="0" y="19958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103693" y="5089488"/>
            <a:ext cx="199585" cy="199585"/>
          </a:xfrm>
          <a:custGeom>
            <a:avLst/>
            <a:gdLst/>
            <a:ahLst/>
            <a:cxnLst/>
            <a:rect r="r" b="b" t="t" l="l"/>
            <a:pathLst>
              <a:path h="199585" w="199585">
                <a:moveTo>
                  <a:pt x="0" y="0"/>
                </a:moveTo>
                <a:lnTo>
                  <a:pt x="199585" y="0"/>
                </a:lnTo>
                <a:lnTo>
                  <a:pt x="199585" y="199585"/>
                </a:lnTo>
                <a:lnTo>
                  <a:pt x="0" y="19958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6579718" y="5089488"/>
            <a:ext cx="199585" cy="199585"/>
          </a:xfrm>
          <a:custGeom>
            <a:avLst/>
            <a:gdLst/>
            <a:ahLst/>
            <a:cxnLst/>
            <a:rect r="r" b="b" t="t" l="l"/>
            <a:pathLst>
              <a:path h="199585" w="199585">
                <a:moveTo>
                  <a:pt x="0" y="0"/>
                </a:moveTo>
                <a:lnTo>
                  <a:pt x="199585" y="0"/>
                </a:lnTo>
                <a:lnTo>
                  <a:pt x="199585" y="199585"/>
                </a:lnTo>
                <a:lnTo>
                  <a:pt x="0" y="19958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180942" y="4251672"/>
            <a:ext cx="1377967" cy="1377967"/>
          </a:xfrm>
          <a:custGeom>
            <a:avLst/>
            <a:gdLst/>
            <a:ahLst/>
            <a:cxnLst/>
            <a:rect r="r" b="b" t="t" l="l"/>
            <a:pathLst>
              <a:path h="1377967" w="1377967">
                <a:moveTo>
                  <a:pt x="0" y="0"/>
                </a:moveTo>
                <a:lnTo>
                  <a:pt x="1377968" y="0"/>
                </a:lnTo>
                <a:lnTo>
                  <a:pt x="1377968" y="1377967"/>
                </a:lnTo>
                <a:lnTo>
                  <a:pt x="0" y="137796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762021" y="6428630"/>
            <a:ext cx="1578182" cy="1578182"/>
          </a:xfrm>
          <a:custGeom>
            <a:avLst/>
            <a:gdLst/>
            <a:ahLst/>
            <a:cxnLst/>
            <a:rect r="r" b="b" t="t" l="l"/>
            <a:pathLst>
              <a:path h="1578182" w="1578182">
                <a:moveTo>
                  <a:pt x="0" y="0"/>
                </a:moveTo>
                <a:lnTo>
                  <a:pt x="1578182" y="0"/>
                </a:lnTo>
                <a:lnTo>
                  <a:pt x="1578182" y="1578182"/>
                </a:lnTo>
                <a:lnTo>
                  <a:pt x="0" y="157818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5627668" y="7376929"/>
            <a:ext cx="1259766" cy="1259766"/>
          </a:xfrm>
          <a:custGeom>
            <a:avLst/>
            <a:gdLst/>
            <a:ahLst/>
            <a:cxnLst/>
            <a:rect r="r" b="b" t="t" l="l"/>
            <a:pathLst>
              <a:path h="1259766" w="1259766">
                <a:moveTo>
                  <a:pt x="0" y="0"/>
                </a:moveTo>
                <a:lnTo>
                  <a:pt x="1259767" y="0"/>
                </a:lnTo>
                <a:lnTo>
                  <a:pt x="1259767" y="1259766"/>
                </a:lnTo>
                <a:lnTo>
                  <a:pt x="0" y="125976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8050541" y="6580799"/>
            <a:ext cx="1273844" cy="1273844"/>
          </a:xfrm>
          <a:custGeom>
            <a:avLst/>
            <a:gdLst/>
            <a:ahLst/>
            <a:cxnLst/>
            <a:rect r="r" b="b" t="t" l="l"/>
            <a:pathLst>
              <a:path h="1273844" w="1273844">
                <a:moveTo>
                  <a:pt x="0" y="0"/>
                </a:moveTo>
                <a:lnTo>
                  <a:pt x="1273844" y="0"/>
                </a:lnTo>
                <a:lnTo>
                  <a:pt x="1273844" y="1273844"/>
                </a:lnTo>
                <a:lnTo>
                  <a:pt x="0" y="127384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9847475" y="4348152"/>
            <a:ext cx="1185007" cy="1185007"/>
          </a:xfrm>
          <a:custGeom>
            <a:avLst/>
            <a:gdLst/>
            <a:ahLst/>
            <a:cxnLst/>
            <a:rect r="r" b="b" t="t" l="l"/>
            <a:pathLst>
              <a:path h="1185007" w="1185007">
                <a:moveTo>
                  <a:pt x="0" y="0"/>
                </a:moveTo>
                <a:lnTo>
                  <a:pt x="1185007" y="0"/>
                </a:lnTo>
                <a:lnTo>
                  <a:pt x="1185007" y="1185007"/>
                </a:lnTo>
                <a:lnTo>
                  <a:pt x="0" y="118500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4846802" y="2146347"/>
            <a:ext cx="2713367" cy="11771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607"/>
              </a:lnSpc>
            </a:pPr>
            <a:r>
              <a:rPr lang="en-US" sz="6862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Épicas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4463910" y="3453378"/>
            <a:ext cx="3478566" cy="11828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879"/>
              </a:lnSpc>
              <a:spcBef>
                <a:spcPct val="0"/>
              </a:spcBef>
            </a:pPr>
            <a:r>
              <a:rPr lang="en-US" sz="1342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E</a:t>
            </a:r>
            <a:r>
              <a:rPr lang="en-US" sz="1342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 una historia grande de usuario que agrupa varias funcionalidades relacionadas y que normalmente se divide en múltiples historias de usuario más pequeñas para poder implementarla en distintos sprints.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3606144" y="1834637"/>
            <a:ext cx="3699273" cy="5320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72"/>
              </a:lnSpc>
              <a:spcBef>
                <a:spcPct val="0"/>
              </a:spcBef>
            </a:pPr>
            <a:r>
              <a:rPr lang="en-US" sz="1551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Agrupa todo lo que tiene que ver con crear y recuperar acceso a la cuenta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3606144" y="1009409"/>
            <a:ext cx="3210422" cy="6913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82"/>
              </a:lnSpc>
              <a:spcBef>
                <a:spcPct val="0"/>
              </a:spcBef>
            </a:pPr>
            <a:r>
              <a:rPr lang="en-US" b="true" sz="1987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1. Épica de Autenticación </a:t>
            </a:r>
          </a:p>
          <a:p>
            <a:pPr algn="l">
              <a:lnSpc>
                <a:spcPts val="2782"/>
              </a:lnSpc>
              <a:spcBef>
                <a:spcPct val="0"/>
              </a:spcBef>
            </a:pPr>
            <a:r>
              <a:rPr lang="en-US" b="true" sz="1987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y Seguridad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3606144" y="3688408"/>
            <a:ext cx="3699273" cy="5320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72"/>
              </a:lnSpc>
              <a:spcBef>
                <a:spcPct val="0"/>
              </a:spcBef>
            </a:pPr>
            <a:r>
              <a:rPr lang="en-US" sz="1551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G</a:t>
            </a:r>
            <a:r>
              <a:rPr lang="en-US" sz="1551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estión de datos personales, vehículos </a:t>
            </a:r>
          </a:p>
          <a:p>
            <a:pPr algn="l">
              <a:lnSpc>
                <a:spcPts val="2172"/>
              </a:lnSpc>
              <a:spcBef>
                <a:spcPct val="0"/>
              </a:spcBef>
            </a:pPr>
            <a:r>
              <a:rPr lang="en-US" sz="1551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y configuración de la cuenta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3606144" y="2863181"/>
            <a:ext cx="3544620" cy="6913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82"/>
              </a:lnSpc>
              <a:spcBef>
                <a:spcPct val="0"/>
              </a:spcBef>
            </a:pPr>
            <a:r>
              <a:rPr lang="en-US" b="true" sz="1987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2</a:t>
            </a:r>
            <a:r>
              <a:rPr lang="en-US" b="true" sz="1987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. Épica de Perfil de Usuario </a:t>
            </a:r>
          </a:p>
          <a:p>
            <a:pPr algn="l">
              <a:lnSpc>
                <a:spcPts val="2782"/>
              </a:lnSpc>
              <a:spcBef>
                <a:spcPct val="0"/>
              </a:spcBef>
            </a:pPr>
            <a:r>
              <a:rPr lang="en-US" b="true" sz="1987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y Configuración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3606144" y="5540416"/>
            <a:ext cx="3699273" cy="5320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72"/>
              </a:lnSpc>
              <a:spcBef>
                <a:spcPct val="0"/>
              </a:spcBef>
            </a:pPr>
            <a:r>
              <a:rPr lang="en-US" sz="1551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</a:t>
            </a:r>
            <a:r>
              <a:rPr lang="en-US" sz="1551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esde la búsqueda de estacionamientos hasta la confirmación de la reserva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3606144" y="4715189"/>
            <a:ext cx="2549880" cy="6913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82"/>
              </a:lnSpc>
              <a:spcBef>
                <a:spcPct val="0"/>
              </a:spcBef>
            </a:pPr>
            <a:r>
              <a:rPr lang="en-US" b="true" sz="1987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3</a:t>
            </a:r>
            <a:r>
              <a:rPr lang="en-US" b="true" sz="1987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. Épica Exploración </a:t>
            </a:r>
          </a:p>
          <a:p>
            <a:pPr algn="l">
              <a:lnSpc>
                <a:spcPts val="2782"/>
              </a:lnSpc>
              <a:spcBef>
                <a:spcPct val="0"/>
              </a:spcBef>
            </a:pPr>
            <a:r>
              <a:rPr lang="en-US" b="true" sz="1987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y Reservas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3606144" y="7038468"/>
            <a:ext cx="3094873" cy="5320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72"/>
              </a:lnSpc>
              <a:spcBef>
                <a:spcPct val="0"/>
              </a:spcBef>
            </a:pPr>
            <a:r>
              <a:rPr lang="en-US" sz="1551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A</a:t>
            </a:r>
            <a:r>
              <a:rPr lang="en-US" sz="1551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dministración de métodos de pago, historial y cuentas bancarias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3606144" y="6567197"/>
            <a:ext cx="2183165" cy="3394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82"/>
              </a:lnSpc>
              <a:spcBef>
                <a:spcPct val="0"/>
              </a:spcBef>
            </a:pPr>
            <a:r>
              <a:rPr lang="en-US" b="true" sz="1987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4</a:t>
            </a:r>
            <a:r>
              <a:rPr lang="en-US" b="true" sz="1987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. Épica de Pagos 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3606144" y="8890476"/>
            <a:ext cx="3358347" cy="8034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72"/>
              </a:lnSpc>
              <a:spcBef>
                <a:spcPct val="0"/>
              </a:spcBef>
            </a:pPr>
            <a:r>
              <a:rPr lang="en-US" sz="1551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To</a:t>
            </a:r>
            <a:r>
              <a:rPr lang="en-US" sz="1551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do el flujo de convertirse en arrendador, crear, editar y publicar un estacionamiento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3606144" y="8065249"/>
            <a:ext cx="2765793" cy="6913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82"/>
              </a:lnSpc>
              <a:spcBef>
                <a:spcPct val="0"/>
              </a:spcBef>
            </a:pPr>
            <a:r>
              <a:rPr lang="en-US" b="true" sz="1987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5</a:t>
            </a:r>
            <a:r>
              <a:rPr lang="en-US" b="true" sz="1987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. Épica Gestión de </a:t>
            </a:r>
          </a:p>
          <a:p>
            <a:pPr algn="l">
              <a:lnSpc>
                <a:spcPts val="2782"/>
              </a:lnSpc>
              <a:spcBef>
                <a:spcPct val="0"/>
              </a:spcBef>
            </a:pPr>
            <a:r>
              <a:rPr lang="en-US" b="true" sz="1987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Espacios (Arrendador)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-10773352">
            <a:off x="862156" y="1581645"/>
            <a:ext cx="7470069" cy="8686126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828358" y="2268650"/>
            <a:ext cx="1107636" cy="191960"/>
            <a:chOff x="0" y="0"/>
            <a:chExt cx="1476848" cy="25594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55946" cy="255946"/>
            </a:xfrm>
            <a:custGeom>
              <a:avLst/>
              <a:gdLst/>
              <a:ahLst/>
              <a:cxnLst/>
              <a:rect r="r" b="b" t="t" l="l"/>
              <a:pathLst>
                <a:path h="255946" w="255946">
                  <a:moveTo>
                    <a:pt x="0" y="0"/>
                  </a:moveTo>
                  <a:lnTo>
                    <a:pt x="255946" y="0"/>
                  </a:lnTo>
                  <a:lnTo>
                    <a:pt x="255946" y="255946"/>
                  </a:lnTo>
                  <a:lnTo>
                    <a:pt x="0" y="2559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610451" y="0"/>
              <a:ext cx="255946" cy="255946"/>
            </a:xfrm>
            <a:custGeom>
              <a:avLst/>
              <a:gdLst/>
              <a:ahLst/>
              <a:cxnLst/>
              <a:rect r="r" b="b" t="t" l="l"/>
              <a:pathLst>
                <a:path h="255946" w="255946">
                  <a:moveTo>
                    <a:pt x="0" y="0"/>
                  </a:moveTo>
                  <a:lnTo>
                    <a:pt x="255946" y="0"/>
                  </a:lnTo>
                  <a:lnTo>
                    <a:pt x="255946" y="255946"/>
                  </a:lnTo>
                  <a:lnTo>
                    <a:pt x="0" y="2559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1220902" y="0"/>
              <a:ext cx="255946" cy="255946"/>
            </a:xfrm>
            <a:custGeom>
              <a:avLst/>
              <a:gdLst/>
              <a:ahLst/>
              <a:cxnLst/>
              <a:rect r="r" b="b" t="t" l="l"/>
              <a:pathLst>
                <a:path h="255946" w="255946">
                  <a:moveTo>
                    <a:pt x="0" y="0"/>
                  </a:moveTo>
                  <a:lnTo>
                    <a:pt x="255946" y="0"/>
                  </a:lnTo>
                  <a:lnTo>
                    <a:pt x="255946" y="255946"/>
                  </a:lnTo>
                  <a:lnTo>
                    <a:pt x="0" y="2559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1758377" y="3368839"/>
            <a:ext cx="2231616" cy="2231616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80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758377" y="7124749"/>
            <a:ext cx="2231616" cy="2231616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80"/>
                </a:lnSpc>
              </a:pPr>
            </a:p>
          </p:txBody>
        </p:sp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9413527" y="-200499"/>
            <a:ext cx="8649850" cy="10057965"/>
          </a:xfrm>
          <a:prstGeom prst="rect">
            <a:avLst/>
          </a:prstGeom>
        </p:spPr>
      </p:pic>
      <p:grpSp>
        <p:nvGrpSpPr>
          <p:cNvPr name="Group 14" id="14"/>
          <p:cNvGrpSpPr/>
          <p:nvPr/>
        </p:nvGrpSpPr>
        <p:grpSpPr>
          <a:xfrm rot="0">
            <a:off x="9418083" y="3368839"/>
            <a:ext cx="2231616" cy="2231616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80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9418083" y="7124749"/>
            <a:ext cx="2231616" cy="2231616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80"/>
                </a:lnSpc>
              </a:pPr>
            </a:p>
          </p:txBody>
        </p:sp>
      </p:grpSp>
      <p:sp>
        <p:nvSpPr>
          <p:cNvPr name="Freeform 20" id="20"/>
          <p:cNvSpPr/>
          <p:nvPr/>
        </p:nvSpPr>
        <p:spPr>
          <a:xfrm flipH="false" flipV="false" rot="-10521084">
            <a:off x="2982351" y="3157974"/>
            <a:ext cx="1256603" cy="2720288"/>
          </a:xfrm>
          <a:custGeom>
            <a:avLst/>
            <a:gdLst/>
            <a:ahLst/>
            <a:cxnLst/>
            <a:rect r="r" b="b" t="t" l="l"/>
            <a:pathLst>
              <a:path h="2720288" w="1256603">
                <a:moveTo>
                  <a:pt x="0" y="0"/>
                </a:moveTo>
                <a:lnTo>
                  <a:pt x="1256603" y="0"/>
                </a:lnTo>
                <a:lnTo>
                  <a:pt x="1256603" y="2720288"/>
                </a:lnTo>
                <a:lnTo>
                  <a:pt x="0" y="272028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-10521084">
            <a:off x="2982351" y="6913885"/>
            <a:ext cx="1256603" cy="2720288"/>
          </a:xfrm>
          <a:custGeom>
            <a:avLst/>
            <a:gdLst/>
            <a:ahLst/>
            <a:cxnLst/>
            <a:rect r="r" b="b" t="t" l="l"/>
            <a:pathLst>
              <a:path h="2720288" w="1256603">
                <a:moveTo>
                  <a:pt x="0" y="0"/>
                </a:moveTo>
                <a:lnTo>
                  <a:pt x="1256603" y="0"/>
                </a:lnTo>
                <a:lnTo>
                  <a:pt x="1256603" y="2720287"/>
                </a:lnTo>
                <a:lnTo>
                  <a:pt x="0" y="272028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-10521084">
            <a:off x="10642056" y="3157974"/>
            <a:ext cx="1256603" cy="2720288"/>
          </a:xfrm>
          <a:custGeom>
            <a:avLst/>
            <a:gdLst/>
            <a:ahLst/>
            <a:cxnLst/>
            <a:rect r="r" b="b" t="t" l="l"/>
            <a:pathLst>
              <a:path h="2720288" w="1256603">
                <a:moveTo>
                  <a:pt x="0" y="0"/>
                </a:moveTo>
                <a:lnTo>
                  <a:pt x="1256604" y="0"/>
                </a:lnTo>
                <a:lnTo>
                  <a:pt x="1256604" y="2720288"/>
                </a:lnTo>
                <a:lnTo>
                  <a:pt x="0" y="272028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-10521084">
            <a:off x="10642056" y="6913885"/>
            <a:ext cx="1256603" cy="2720288"/>
          </a:xfrm>
          <a:custGeom>
            <a:avLst/>
            <a:gdLst/>
            <a:ahLst/>
            <a:cxnLst/>
            <a:rect r="r" b="b" t="t" l="l"/>
            <a:pathLst>
              <a:path h="2720288" w="1256603">
                <a:moveTo>
                  <a:pt x="0" y="0"/>
                </a:moveTo>
                <a:lnTo>
                  <a:pt x="1256604" y="0"/>
                </a:lnTo>
                <a:lnTo>
                  <a:pt x="1256604" y="2720287"/>
                </a:lnTo>
                <a:lnTo>
                  <a:pt x="0" y="272028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2291003" y="7687118"/>
            <a:ext cx="1166365" cy="1166365"/>
          </a:xfrm>
          <a:custGeom>
            <a:avLst/>
            <a:gdLst/>
            <a:ahLst/>
            <a:cxnLst/>
            <a:rect r="r" b="b" t="t" l="l"/>
            <a:pathLst>
              <a:path h="1166365" w="1166365">
                <a:moveTo>
                  <a:pt x="0" y="0"/>
                </a:moveTo>
                <a:lnTo>
                  <a:pt x="1166365" y="0"/>
                </a:lnTo>
                <a:lnTo>
                  <a:pt x="1166365" y="1166365"/>
                </a:lnTo>
                <a:lnTo>
                  <a:pt x="0" y="116636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10090608" y="3871721"/>
            <a:ext cx="1179751" cy="1179751"/>
          </a:xfrm>
          <a:custGeom>
            <a:avLst/>
            <a:gdLst/>
            <a:ahLst/>
            <a:cxnLst/>
            <a:rect r="r" b="b" t="t" l="l"/>
            <a:pathLst>
              <a:path h="1179751" w="1179751">
                <a:moveTo>
                  <a:pt x="0" y="0"/>
                </a:moveTo>
                <a:lnTo>
                  <a:pt x="1179750" y="0"/>
                </a:lnTo>
                <a:lnTo>
                  <a:pt x="1179750" y="1179751"/>
                </a:lnTo>
                <a:lnTo>
                  <a:pt x="0" y="117975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9946927" y="7687118"/>
            <a:ext cx="1259664" cy="1259664"/>
          </a:xfrm>
          <a:custGeom>
            <a:avLst/>
            <a:gdLst/>
            <a:ahLst/>
            <a:cxnLst/>
            <a:rect r="r" b="b" t="t" l="l"/>
            <a:pathLst>
              <a:path h="1259664" w="1259664">
                <a:moveTo>
                  <a:pt x="0" y="0"/>
                </a:moveTo>
                <a:lnTo>
                  <a:pt x="1259664" y="0"/>
                </a:lnTo>
                <a:lnTo>
                  <a:pt x="1259664" y="1259664"/>
                </a:lnTo>
                <a:lnTo>
                  <a:pt x="0" y="125966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2360550" y="3947961"/>
            <a:ext cx="1027272" cy="1027272"/>
          </a:xfrm>
          <a:custGeom>
            <a:avLst/>
            <a:gdLst/>
            <a:ahLst/>
            <a:cxnLst/>
            <a:rect r="r" b="b" t="t" l="l"/>
            <a:pathLst>
              <a:path h="1027272" w="1027272">
                <a:moveTo>
                  <a:pt x="0" y="0"/>
                </a:moveTo>
                <a:lnTo>
                  <a:pt x="1027271" y="0"/>
                </a:lnTo>
                <a:lnTo>
                  <a:pt x="1027271" y="1027271"/>
                </a:lnTo>
                <a:lnTo>
                  <a:pt x="0" y="102727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28" id="28"/>
          <p:cNvSpPr txBox="true"/>
          <p:nvPr/>
        </p:nvSpPr>
        <p:spPr>
          <a:xfrm rot="0">
            <a:off x="748318" y="600871"/>
            <a:ext cx="6686401" cy="11277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Requerimientos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4537475" y="4354394"/>
            <a:ext cx="4333127" cy="9196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44"/>
              </a:lnSpc>
              <a:spcBef>
                <a:spcPct val="0"/>
              </a:spcBef>
            </a:pPr>
            <a:r>
              <a:rPr lang="en-US" sz="1817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E</a:t>
            </a:r>
            <a:r>
              <a:rPr lang="en-US" sz="1817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l sistema debe permitir el inicio de sesión con correo electrónico y contraseña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4537475" y="7998073"/>
            <a:ext cx="4333127" cy="9196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44"/>
              </a:lnSpc>
              <a:spcBef>
                <a:spcPct val="0"/>
              </a:spcBef>
            </a:pPr>
            <a:r>
              <a:rPr lang="en-US" sz="1817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El</a:t>
            </a:r>
            <a:r>
              <a:rPr lang="en-US" sz="1817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sistema debe proporcionar un "Hub de Pagos y Cobros" para gestionar métodos de pago y cuentas bancarias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2196495" y="4354394"/>
            <a:ext cx="4333127" cy="9196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44"/>
              </a:lnSpc>
              <a:spcBef>
                <a:spcPct val="0"/>
              </a:spcBef>
            </a:pPr>
            <a:r>
              <a:rPr lang="en-US" sz="1817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El sistema debe mostrar en la pantalla de inicio un listado de estacionamientos disponibles con información relevante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2196495" y="7998073"/>
            <a:ext cx="4333127" cy="9196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44"/>
              </a:lnSpc>
              <a:spcBef>
                <a:spcPct val="0"/>
              </a:spcBef>
            </a:pPr>
            <a:r>
              <a:rPr lang="en-US" sz="1817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El</a:t>
            </a:r>
            <a:r>
              <a:rPr lang="en-US" sz="1817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sistema debe permitir publicar un nuevo estacionamiento con ubicación, características, horarios, precio y fotos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4537475" y="3936328"/>
            <a:ext cx="2166564" cy="4012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59"/>
              </a:lnSpc>
              <a:spcBef>
                <a:spcPct val="0"/>
              </a:spcBef>
            </a:pPr>
            <a:r>
              <a:rPr lang="en-US" b="true" sz="2328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Autenticación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4537475" y="7580007"/>
            <a:ext cx="1855076" cy="4012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59"/>
              </a:lnSpc>
              <a:spcBef>
                <a:spcPct val="0"/>
              </a:spcBef>
            </a:pPr>
            <a:r>
              <a:rPr lang="en-US" b="true" sz="2328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Pagos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2196495" y="3936328"/>
            <a:ext cx="2166564" cy="4012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59"/>
              </a:lnSpc>
              <a:spcBef>
                <a:spcPct val="0"/>
              </a:spcBef>
            </a:pPr>
            <a:r>
              <a:rPr lang="en-US" b="true" sz="2328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Reserva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2196495" y="7580007"/>
            <a:ext cx="2166564" cy="4012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59"/>
              </a:lnSpc>
              <a:spcBef>
                <a:spcPct val="0"/>
              </a:spcBef>
            </a:pPr>
            <a:r>
              <a:rPr lang="en-US" b="true" sz="2328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Anfitrión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828358" y="1701137"/>
            <a:ext cx="2284735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Funcionales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-10773352">
            <a:off x="862156" y="1581645"/>
            <a:ext cx="7470069" cy="8686126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828358" y="2268650"/>
            <a:ext cx="1107636" cy="191960"/>
            <a:chOff x="0" y="0"/>
            <a:chExt cx="1476848" cy="25594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55946" cy="255946"/>
            </a:xfrm>
            <a:custGeom>
              <a:avLst/>
              <a:gdLst/>
              <a:ahLst/>
              <a:cxnLst/>
              <a:rect r="r" b="b" t="t" l="l"/>
              <a:pathLst>
                <a:path h="255946" w="255946">
                  <a:moveTo>
                    <a:pt x="0" y="0"/>
                  </a:moveTo>
                  <a:lnTo>
                    <a:pt x="255946" y="0"/>
                  </a:lnTo>
                  <a:lnTo>
                    <a:pt x="255946" y="255946"/>
                  </a:lnTo>
                  <a:lnTo>
                    <a:pt x="0" y="2559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610451" y="0"/>
              <a:ext cx="255946" cy="255946"/>
            </a:xfrm>
            <a:custGeom>
              <a:avLst/>
              <a:gdLst/>
              <a:ahLst/>
              <a:cxnLst/>
              <a:rect r="r" b="b" t="t" l="l"/>
              <a:pathLst>
                <a:path h="255946" w="255946">
                  <a:moveTo>
                    <a:pt x="0" y="0"/>
                  </a:moveTo>
                  <a:lnTo>
                    <a:pt x="255946" y="0"/>
                  </a:lnTo>
                  <a:lnTo>
                    <a:pt x="255946" y="255946"/>
                  </a:lnTo>
                  <a:lnTo>
                    <a:pt x="0" y="2559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1220902" y="0"/>
              <a:ext cx="255946" cy="255946"/>
            </a:xfrm>
            <a:custGeom>
              <a:avLst/>
              <a:gdLst/>
              <a:ahLst/>
              <a:cxnLst/>
              <a:rect r="r" b="b" t="t" l="l"/>
              <a:pathLst>
                <a:path h="255946" w="255946">
                  <a:moveTo>
                    <a:pt x="0" y="0"/>
                  </a:moveTo>
                  <a:lnTo>
                    <a:pt x="255946" y="0"/>
                  </a:lnTo>
                  <a:lnTo>
                    <a:pt x="255946" y="255946"/>
                  </a:lnTo>
                  <a:lnTo>
                    <a:pt x="0" y="2559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1758377" y="3368839"/>
            <a:ext cx="2231616" cy="2231616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80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758377" y="7124749"/>
            <a:ext cx="2231616" cy="2231616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80"/>
                </a:lnSpc>
              </a:pPr>
            </a:p>
          </p:txBody>
        </p:sp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9413527" y="-200499"/>
            <a:ext cx="8649850" cy="10057965"/>
          </a:xfrm>
          <a:prstGeom prst="rect">
            <a:avLst/>
          </a:prstGeom>
        </p:spPr>
      </p:pic>
      <p:grpSp>
        <p:nvGrpSpPr>
          <p:cNvPr name="Group 14" id="14"/>
          <p:cNvGrpSpPr/>
          <p:nvPr/>
        </p:nvGrpSpPr>
        <p:grpSpPr>
          <a:xfrm rot="0">
            <a:off x="9418083" y="3368839"/>
            <a:ext cx="2231616" cy="2231616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80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9418083" y="7124749"/>
            <a:ext cx="2231616" cy="2231616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80"/>
                </a:lnSpc>
              </a:pPr>
            </a:p>
          </p:txBody>
        </p:sp>
      </p:grpSp>
      <p:sp>
        <p:nvSpPr>
          <p:cNvPr name="Freeform 20" id="20"/>
          <p:cNvSpPr/>
          <p:nvPr/>
        </p:nvSpPr>
        <p:spPr>
          <a:xfrm flipH="false" flipV="false" rot="-10521084">
            <a:off x="2982351" y="3157974"/>
            <a:ext cx="1256603" cy="2720288"/>
          </a:xfrm>
          <a:custGeom>
            <a:avLst/>
            <a:gdLst/>
            <a:ahLst/>
            <a:cxnLst/>
            <a:rect r="r" b="b" t="t" l="l"/>
            <a:pathLst>
              <a:path h="2720288" w="1256603">
                <a:moveTo>
                  <a:pt x="0" y="0"/>
                </a:moveTo>
                <a:lnTo>
                  <a:pt x="1256603" y="0"/>
                </a:lnTo>
                <a:lnTo>
                  <a:pt x="1256603" y="2720288"/>
                </a:lnTo>
                <a:lnTo>
                  <a:pt x="0" y="272028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-10521084">
            <a:off x="2982351" y="6913885"/>
            <a:ext cx="1256603" cy="2720288"/>
          </a:xfrm>
          <a:custGeom>
            <a:avLst/>
            <a:gdLst/>
            <a:ahLst/>
            <a:cxnLst/>
            <a:rect r="r" b="b" t="t" l="l"/>
            <a:pathLst>
              <a:path h="2720288" w="1256603">
                <a:moveTo>
                  <a:pt x="0" y="0"/>
                </a:moveTo>
                <a:lnTo>
                  <a:pt x="1256603" y="0"/>
                </a:lnTo>
                <a:lnTo>
                  <a:pt x="1256603" y="2720287"/>
                </a:lnTo>
                <a:lnTo>
                  <a:pt x="0" y="272028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-10521084">
            <a:off x="10642056" y="3157974"/>
            <a:ext cx="1256603" cy="2720288"/>
          </a:xfrm>
          <a:custGeom>
            <a:avLst/>
            <a:gdLst/>
            <a:ahLst/>
            <a:cxnLst/>
            <a:rect r="r" b="b" t="t" l="l"/>
            <a:pathLst>
              <a:path h="2720288" w="1256603">
                <a:moveTo>
                  <a:pt x="0" y="0"/>
                </a:moveTo>
                <a:lnTo>
                  <a:pt x="1256604" y="0"/>
                </a:lnTo>
                <a:lnTo>
                  <a:pt x="1256604" y="2720288"/>
                </a:lnTo>
                <a:lnTo>
                  <a:pt x="0" y="272028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-10521084">
            <a:off x="10642056" y="6913885"/>
            <a:ext cx="1256603" cy="2720288"/>
          </a:xfrm>
          <a:custGeom>
            <a:avLst/>
            <a:gdLst/>
            <a:ahLst/>
            <a:cxnLst/>
            <a:rect r="r" b="b" t="t" l="l"/>
            <a:pathLst>
              <a:path h="2720288" w="1256603">
                <a:moveTo>
                  <a:pt x="0" y="0"/>
                </a:moveTo>
                <a:lnTo>
                  <a:pt x="1256604" y="0"/>
                </a:lnTo>
                <a:lnTo>
                  <a:pt x="1256604" y="2720287"/>
                </a:lnTo>
                <a:lnTo>
                  <a:pt x="0" y="272028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2261260" y="3871721"/>
            <a:ext cx="1225851" cy="1225851"/>
          </a:xfrm>
          <a:custGeom>
            <a:avLst/>
            <a:gdLst/>
            <a:ahLst/>
            <a:cxnLst/>
            <a:rect r="r" b="b" t="t" l="l"/>
            <a:pathLst>
              <a:path h="1225851" w="1225851">
                <a:moveTo>
                  <a:pt x="0" y="0"/>
                </a:moveTo>
                <a:lnTo>
                  <a:pt x="1225851" y="0"/>
                </a:lnTo>
                <a:lnTo>
                  <a:pt x="1225851" y="1225851"/>
                </a:lnTo>
                <a:lnTo>
                  <a:pt x="0" y="122585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2291003" y="7687118"/>
            <a:ext cx="1166365" cy="1166365"/>
          </a:xfrm>
          <a:custGeom>
            <a:avLst/>
            <a:gdLst/>
            <a:ahLst/>
            <a:cxnLst/>
            <a:rect r="r" b="b" t="t" l="l"/>
            <a:pathLst>
              <a:path h="1166365" w="1166365">
                <a:moveTo>
                  <a:pt x="0" y="0"/>
                </a:moveTo>
                <a:lnTo>
                  <a:pt x="1166365" y="0"/>
                </a:lnTo>
                <a:lnTo>
                  <a:pt x="1166365" y="1166365"/>
                </a:lnTo>
                <a:lnTo>
                  <a:pt x="0" y="116636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9967408" y="3918506"/>
            <a:ext cx="1132281" cy="1132281"/>
          </a:xfrm>
          <a:custGeom>
            <a:avLst/>
            <a:gdLst/>
            <a:ahLst/>
            <a:cxnLst/>
            <a:rect r="r" b="b" t="t" l="l"/>
            <a:pathLst>
              <a:path h="1132281" w="1132281">
                <a:moveTo>
                  <a:pt x="0" y="0"/>
                </a:moveTo>
                <a:lnTo>
                  <a:pt x="1132281" y="0"/>
                </a:lnTo>
                <a:lnTo>
                  <a:pt x="1132281" y="1132281"/>
                </a:lnTo>
                <a:lnTo>
                  <a:pt x="0" y="113228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9967408" y="7627632"/>
            <a:ext cx="1159563" cy="1159563"/>
          </a:xfrm>
          <a:custGeom>
            <a:avLst/>
            <a:gdLst/>
            <a:ahLst/>
            <a:cxnLst/>
            <a:rect r="r" b="b" t="t" l="l"/>
            <a:pathLst>
              <a:path h="1159563" w="1159563">
                <a:moveTo>
                  <a:pt x="0" y="0"/>
                </a:moveTo>
                <a:lnTo>
                  <a:pt x="1159563" y="0"/>
                </a:lnTo>
                <a:lnTo>
                  <a:pt x="1159563" y="1159563"/>
                </a:lnTo>
                <a:lnTo>
                  <a:pt x="0" y="115956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28" id="28"/>
          <p:cNvSpPr txBox="true"/>
          <p:nvPr/>
        </p:nvSpPr>
        <p:spPr>
          <a:xfrm rot="0">
            <a:off x="748318" y="600871"/>
            <a:ext cx="6686401" cy="11277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Requerimientos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4537475" y="4354394"/>
            <a:ext cx="4333127" cy="18567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44"/>
              </a:lnSpc>
              <a:spcBef>
                <a:spcPct val="0"/>
              </a:spcBef>
            </a:pPr>
            <a:r>
              <a:rPr lang="en-US" sz="1817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T</a:t>
            </a:r>
            <a:r>
              <a:rPr lang="en-US" sz="1817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odas las comunicaciones deben realizarse bajo protocolo HTTPS/TLS</a:t>
            </a:r>
          </a:p>
          <a:p>
            <a:pPr algn="l">
              <a:lnSpc>
                <a:spcPts val="2544"/>
              </a:lnSpc>
              <a:spcBef>
                <a:spcPct val="0"/>
              </a:spcBef>
            </a:pPr>
          </a:p>
          <a:p>
            <a:pPr algn="l">
              <a:lnSpc>
                <a:spcPts val="2544"/>
              </a:lnSpc>
              <a:spcBef>
                <a:spcPct val="0"/>
              </a:spcBef>
            </a:pPr>
            <a:r>
              <a:rPr lang="en-US" sz="1817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Las contraseñas deben almacenarse mediante hash + salt, nunca en texto plano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4537475" y="7998073"/>
            <a:ext cx="4333127" cy="6072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44"/>
              </a:lnSpc>
              <a:spcBef>
                <a:spcPct val="0"/>
              </a:spcBef>
            </a:pPr>
            <a:r>
              <a:rPr lang="en-US" sz="1817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L</a:t>
            </a:r>
            <a:r>
              <a:rPr lang="en-US" sz="1817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a pasarela de pago debe cumplir con tokenización de tarjetas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2196495" y="4354394"/>
            <a:ext cx="4333127" cy="9196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44"/>
              </a:lnSpc>
              <a:spcBef>
                <a:spcPct val="0"/>
              </a:spcBef>
            </a:pPr>
            <a:r>
              <a:rPr lang="en-US" sz="1817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El</a:t>
            </a:r>
            <a:r>
              <a:rPr lang="en-US" sz="1817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tiempo de respuesta del sistema no debe superar 2 segundos en login, búsqueda y reservas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2196495" y="7998073"/>
            <a:ext cx="4333127" cy="6072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44"/>
              </a:lnSpc>
              <a:spcBef>
                <a:spcPct val="0"/>
              </a:spcBef>
            </a:pPr>
            <a:r>
              <a:rPr lang="en-US" sz="1817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El</a:t>
            </a:r>
            <a:r>
              <a:rPr lang="en-US" sz="1817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sistema debe garantizar un 99,5% de uptime mensual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4537475" y="3936328"/>
            <a:ext cx="1855076" cy="4012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59"/>
              </a:lnSpc>
              <a:spcBef>
                <a:spcPct val="0"/>
              </a:spcBef>
            </a:pPr>
            <a:r>
              <a:rPr lang="en-US" b="true" sz="2328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</a:t>
            </a:r>
            <a:r>
              <a:rPr lang="en-US" b="true" sz="2328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eguridad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4537475" y="7580007"/>
            <a:ext cx="1855076" cy="4012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59"/>
              </a:lnSpc>
              <a:spcBef>
                <a:spcPct val="0"/>
              </a:spcBef>
            </a:pPr>
            <a:r>
              <a:rPr lang="en-US" b="true" sz="2328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Pagos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2196495" y="3936328"/>
            <a:ext cx="2166564" cy="4012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59"/>
              </a:lnSpc>
              <a:spcBef>
                <a:spcPct val="0"/>
              </a:spcBef>
            </a:pPr>
            <a:r>
              <a:rPr lang="en-US" b="true" sz="2328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Rendimiento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2196495" y="7580007"/>
            <a:ext cx="2166564" cy="4012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59"/>
              </a:lnSpc>
              <a:spcBef>
                <a:spcPct val="0"/>
              </a:spcBef>
            </a:pPr>
            <a:r>
              <a:rPr lang="en-US" b="true" sz="2328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Disponibilidad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828358" y="1702230"/>
            <a:ext cx="2938611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No Funcionales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DAGxSVZd1gU</dc:identifier>
  <dcterms:modified xsi:type="dcterms:W3CDTF">2011-08-01T06:04:30Z</dcterms:modified>
  <cp:revision>1</cp:revision>
  <dc:title>Capstone ParkChile</dc:title>
</cp:coreProperties>
</file>